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53"/>
  </p:notesMasterIdLst>
  <p:sldIdLst>
    <p:sldId id="256" r:id="rId2"/>
    <p:sldId id="270" r:id="rId3"/>
    <p:sldId id="282" r:id="rId4"/>
    <p:sldId id="283" r:id="rId5"/>
    <p:sldId id="284" r:id="rId6"/>
    <p:sldId id="285" r:id="rId7"/>
    <p:sldId id="286" r:id="rId8"/>
    <p:sldId id="287" r:id="rId9"/>
    <p:sldId id="288" r:id="rId10"/>
    <p:sldId id="289" r:id="rId11"/>
    <p:sldId id="290" r:id="rId12"/>
    <p:sldId id="292" r:id="rId13"/>
    <p:sldId id="291" r:id="rId14"/>
    <p:sldId id="293" r:id="rId15"/>
    <p:sldId id="378" r:id="rId16"/>
    <p:sldId id="294" r:id="rId17"/>
    <p:sldId id="379" r:id="rId18"/>
    <p:sldId id="381" r:id="rId19"/>
    <p:sldId id="382" r:id="rId20"/>
    <p:sldId id="383" r:id="rId21"/>
    <p:sldId id="380" r:id="rId22"/>
    <p:sldId id="384" r:id="rId23"/>
    <p:sldId id="385" r:id="rId24"/>
    <p:sldId id="387" r:id="rId25"/>
    <p:sldId id="386" r:id="rId26"/>
    <p:sldId id="388" r:id="rId27"/>
    <p:sldId id="395" r:id="rId28"/>
    <p:sldId id="389" r:id="rId29"/>
    <p:sldId id="390" r:id="rId30"/>
    <p:sldId id="392" r:id="rId31"/>
    <p:sldId id="391" r:id="rId32"/>
    <p:sldId id="393" r:id="rId33"/>
    <p:sldId id="394" r:id="rId34"/>
    <p:sldId id="396" r:id="rId35"/>
    <p:sldId id="397" r:id="rId36"/>
    <p:sldId id="398" r:id="rId37"/>
    <p:sldId id="412" r:id="rId38"/>
    <p:sldId id="400" r:id="rId39"/>
    <p:sldId id="401" r:id="rId40"/>
    <p:sldId id="403" r:id="rId41"/>
    <p:sldId id="404" r:id="rId42"/>
    <p:sldId id="399" r:id="rId43"/>
    <p:sldId id="274" r:id="rId44"/>
    <p:sldId id="402" r:id="rId45"/>
    <p:sldId id="405" r:id="rId46"/>
    <p:sldId id="407" r:id="rId47"/>
    <p:sldId id="406" r:id="rId48"/>
    <p:sldId id="408" r:id="rId49"/>
    <p:sldId id="409" r:id="rId50"/>
    <p:sldId id="410" r:id="rId51"/>
    <p:sldId id="411" r:id="rId52"/>
  </p:sldIdLst>
  <p:sldSz cx="10077450" cy="7562850"/>
  <p:notesSz cx="7772400" cy="10058400"/>
  <p:defaultTextStyle>
    <a:defPPr>
      <a:defRPr lang="en-US"/>
    </a:defPPr>
    <a:lvl1pPr algn="l" defTabSz="457200" rtl="0" fontAlgn="base" hangingPunct="0">
      <a:lnSpc>
        <a:spcPct val="94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pitchFamily="-111" charset="2"/>
      <a:defRPr kern="1200">
        <a:solidFill>
          <a:schemeClr val="tx1"/>
        </a:solidFill>
        <a:latin typeface="Arial" pitchFamily="-111" charset="0"/>
        <a:ea typeface="+mn-ea"/>
        <a:cs typeface="+mn-cs"/>
      </a:defRPr>
    </a:lvl1pPr>
    <a:lvl2pPr marL="431800" indent="-215900" algn="l" defTabSz="457200" rtl="0" fontAlgn="base" hangingPunct="0">
      <a:lnSpc>
        <a:spcPct val="94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pitchFamily="-111" charset="2"/>
      <a:defRPr kern="1200">
        <a:solidFill>
          <a:schemeClr val="tx1"/>
        </a:solidFill>
        <a:latin typeface="Arial" pitchFamily="-111" charset="0"/>
        <a:ea typeface="+mn-ea"/>
        <a:cs typeface="+mn-cs"/>
      </a:defRPr>
    </a:lvl2pPr>
    <a:lvl3pPr marL="647700" indent="-215900" algn="l" defTabSz="457200" rtl="0" fontAlgn="base" hangingPunct="0">
      <a:lnSpc>
        <a:spcPct val="94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pitchFamily="-111" charset="2"/>
      <a:defRPr kern="1200">
        <a:solidFill>
          <a:schemeClr val="tx1"/>
        </a:solidFill>
        <a:latin typeface="Arial" pitchFamily="-111" charset="0"/>
        <a:ea typeface="+mn-ea"/>
        <a:cs typeface="+mn-cs"/>
      </a:defRPr>
    </a:lvl3pPr>
    <a:lvl4pPr marL="863600" indent="-215900" algn="l" defTabSz="457200" rtl="0" fontAlgn="base" hangingPunct="0">
      <a:lnSpc>
        <a:spcPct val="94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pitchFamily="-111" charset="2"/>
      <a:defRPr kern="1200">
        <a:solidFill>
          <a:schemeClr val="tx1"/>
        </a:solidFill>
        <a:latin typeface="Arial" pitchFamily="-111" charset="0"/>
        <a:ea typeface="+mn-ea"/>
        <a:cs typeface="+mn-cs"/>
      </a:defRPr>
    </a:lvl4pPr>
    <a:lvl5pPr marL="1079500" indent="-215900" algn="l" defTabSz="457200" rtl="0" fontAlgn="base" hangingPunct="0">
      <a:lnSpc>
        <a:spcPct val="94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pitchFamily="-111" charset="2"/>
      <a:defRPr kern="1200">
        <a:solidFill>
          <a:schemeClr val="tx1"/>
        </a:solidFill>
        <a:latin typeface="Arial" pitchFamily="-111" charset="0"/>
        <a:ea typeface="+mn-ea"/>
        <a:cs typeface="+mn-cs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pitchFamily="-111" charset="0"/>
        <a:ea typeface="+mn-ea"/>
        <a:cs typeface="+mn-cs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pitchFamily="-111" charset="0"/>
        <a:ea typeface="+mn-ea"/>
        <a:cs typeface="+mn-cs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pitchFamily="-111" charset="0"/>
        <a:ea typeface="+mn-ea"/>
        <a:cs typeface="+mn-cs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pitchFamily="-111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82">
          <p15:clr>
            <a:srgbClr val="A4A3A4"/>
          </p15:clr>
        </p15:guide>
        <p15:guide id="2" pos="317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816" autoAdjust="0"/>
    <p:restoredTop sz="90851"/>
  </p:normalViewPr>
  <p:slideViewPr>
    <p:cSldViewPr>
      <p:cViewPr varScale="1">
        <p:scale>
          <a:sx n="181" d="100"/>
          <a:sy n="181" d="100"/>
        </p:scale>
        <p:origin x="208" y="232"/>
      </p:cViewPr>
      <p:guideLst>
        <p:guide orient="horz" pos="2382"/>
        <p:guide pos="317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Rectangle 1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7613" cy="377031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sp>
      <p:sp>
        <p:nvSpPr>
          <p:cNvPr id="2050" name="Rectangle 2"/>
          <p:cNvSpPr>
            <a:spLocks noGrp="1" noChangeArrowheads="1"/>
          </p:cNvSpPr>
          <p:nvPr>
            <p:ph type="body"/>
          </p:nvPr>
        </p:nvSpPr>
        <p:spPr bwMode="auto">
          <a:xfrm>
            <a:off x="777875" y="4776788"/>
            <a:ext cx="6216650" cy="452437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93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endParaRPr lang="en-US"/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dt"/>
          </p:nvPr>
        </p:nvSpPr>
        <p:spPr bwMode="auto">
          <a:xfrm>
            <a:off x="4398963" y="0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3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endParaRPr lang="en-US"/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ftr"/>
          </p:nvPr>
        </p:nvSpPr>
        <p:spPr bwMode="auto">
          <a:xfrm>
            <a:off x="0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lnSpc>
                <a:spcPct val="93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endParaRPr lang="en-US"/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sldNum"/>
          </p:nvPr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93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fld id="{47050F4D-C8E8-3F4B-A05D-07E398CC0A5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37236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-111" charset="0"/>
      <a:defRPr sz="1200" kern="1200">
        <a:solidFill>
          <a:srgbClr val="000000"/>
        </a:solidFill>
        <a:latin typeface="Times New Roman" pitchFamily="-111" charset="0"/>
        <a:ea typeface="+mn-ea"/>
        <a:cs typeface="+mn-cs"/>
      </a:defRPr>
    </a:lvl1pPr>
    <a:lvl2pPr marL="742950" indent="-28575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-111" charset="0"/>
      <a:defRPr sz="1200" kern="1200">
        <a:solidFill>
          <a:srgbClr val="000000"/>
        </a:solidFill>
        <a:latin typeface="Times New Roman" pitchFamily="-111" charset="0"/>
        <a:ea typeface="ＭＳ Ｐゴシック" pitchFamily="-111" charset="-128"/>
        <a:cs typeface="+mn-cs"/>
      </a:defRPr>
    </a:lvl2pPr>
    <a:lvl3pPr marL="11430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-111" charset="0"/>
      <a:defRPr sz="1200" kern="1200">
        <a:solidFill>
          <a:srgbClr val="000000"/>
        </a:solidFill>
        <a:latin typeface="Times New Roman" pitchFamily="-111" charset="0"/>
        <a:ea typeface="ＭＳ Ｐゴシック" pitchFamily="-111" charset="-128"/>
        <a:cs typeface="+mn-cs"/>
      </a:defRPr>
    </a:lvl3pPr>
    <a:lvl4pPr marL="16002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-111" charset="0"/>
      <a:defRPr sz="1200" kern="1200">
        <a:solidFill>
          <a:srgbClr val="000000"/>
        </a:solidFill>
        <a:latin typeface="Times New Roman" pitchFamily="-111" charset="0"/>
        <a:ea typeface="ＭＳ Ｐゴシック" pitchFamily="-111" charset="-128"/>
        <a:cs typeface="+mn-cs"/>
      </a:defRPr>
    </a:lvl4pPr>
    <a:lvl5pPr marL="20574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-111" charset="0"/>
      <a:defRPr sz="1200" kern="1200">
        <a:solidFill>
          <a:srgbClr val="000000"/>
        </a:solidFill>
        <a:latin typeface="Times New Roman" pitchFamily="-111" charset="0"/>
        <a:ea typeface="ＭＳ Ｐゴシック" pitchFamily="-111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4437" cy="37703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fld id="{47050F4D-C8E8-3F4B-A05D-07E398CC0A55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2975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944FF46-E189-824C-8DDB-C86B7D58BF79}" type="slidenum">
              <a:rPr lang="en-US"/>
              <a:pPr/>
              <a:t>15</a:t>
            </a:fld>
            <a:endParaRPr lang="en-US"/>
          </a:p>
        </p:txBody>
      </p:sp>
      <p:sp>
        <p:nvSpPr>
          <p:cNvPr id="52225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3188" y="765175"/>
            <a:ext cx="5024437" cy="377031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5222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6914" y="4777554"/>
            <a:ext cx="6218573" cy="4441526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6375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4437" cy="37703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fld id="{47050F4D-C8E8-3F4B-A05D-07E398CC0A55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61823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4437" cy="37703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fld id="{47050F4D-C8E8-3F4B-A05D-07E398CC0A55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2920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944FF46-E189-824C-8DDB-C86B7D58BF79}" type="slidenum">
              <a:rPr lang="en-US"/>
              <a:pPr/>
              <a:t>35</a:t>
            </a:fld>
            <a:endParaRPr lang="en-US"/>
          </a:p>
        </p:txBody>
      </p:sp>
      <p:sp>
        <p:nvSpPr>
          <p:cNvPr id="52225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3188" y="765175"/>
            <a:ext cx="5024437" cy="377031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5222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6914" y="4777554"/>
            <a:ext cx="6218573" cy="4441526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4222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5650" y="2349500"/>
            <a:ext cx="8566150" cy="162083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1300" y="4286250"/>
            <a:ext cx="7054850" cy="1931988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C1E25212-C499-2845-9264-4CAAD22E0C08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06DFCD5D-A4EF-0F48-894C-74C4A518F617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04088" y="301625"/>
            <a:ext cx="2266950" cy="64579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3238" y="301625"/>
            <a:ext cx="6648450" cy="64579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AB5A90ED-0900-0148-B02F-288E9C7DCDE9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080" y="301752"/>
            <a:ext cx="9066531" cy="126100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503079" y="2161495"/>
            <a:ext cx="4456296" cy="45993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5111728" y="2161495"/>
            <a:ext cx="4457883" cy="4599331"/>
          </a:xfrm>
        </p:spPr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>
          <a:xfrm>
            <a:off x="503080" y="6889473"/>
            <a:ext cx="2345586" cy="519331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>
          <a:xfrm>
            <a:off x="3446964" y="6889473"/>
            <a:ext cx="3193044" cy="519331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>
          <a:xfrm>
            <a:off x="7225612" y="6889473"/>
            <a:ext cx="2345586" cy="519331"/>
          </a:xfrm>
        </p:spPr>
        <p:txBody>
          <a:bodyPr/>
          <a:lstStyle>
            <a:lvl1pPr>
              <a:defRPr/>
            </a:lvl1pPr>
          </a:lstStyle>
          <a:p>
            <a:fld id="{75C3D312-9D6A-AD4C-AD76-89DAB9ECD60D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6279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B10699FE-574C-884F-B959-58968A00FCE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5338" y="4859338"/>
            <a:ext cx="8566150" cy="15017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5338" y="3205163"/>
            <a:ext cx="8566150" cy="16541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68E3A94C-6335-6046-8076-E497DB61BFD1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3238" y="1770063"/>
            <a:ext cx="4457700" cy="4989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3338" y="1770063"/>
            <a:ext cx="4457700" cy="4989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5B33BAAE-3A70-404B-BB23-D07B6A3C822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38" y="303213"/>
            <a:ext cx="9070975" cy="126047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3238" y="1692275"/>
            <a:ext cx="4452937" cy="70643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238" y="2398713"/>
            <a:ext cx="4452937" cy="435768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19688" y="1692275"/>
            <a:ext cx="4454525" cy="70643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19688" y="2398713"/>
            <a:ext cx="4454525" cy="435768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A1E57D0C-60D9-554D-8F3A-1904EEC0067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1D7586AC-F896-4640-9044-DD7ECB502B8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4D5FD7FD-0BA8-D54E-8FE7-F8CE54B77596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38" y="301625"/>
            <a:ext cx="3316287" cy="128111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0175" y="301625"/>
            <a:ext cx="5634038" cy="64547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3238" y="1582738"/>
            <a:ext cx="3316287" cy="51736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70DC9464-E398-7543-B7F3-F15D056FD484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4850" y="5294313"/>
            <a:ext cx="6046788" cy="6238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4850" y="676275"/>
            <a:ext cx="6046788" cy="45370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4850" y="5918200"/>
            <a:ext cx="6046788" cy="889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61FDA17F-FB80-8D49-A59B-37A042027CF1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503238" y="301625"/>
            <a:ext cx="9067800" cy="126206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503238" y="1770063"/>
            <a:ext cx="9067800" cy="498951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503238" y="6889750"/>
            <a:ext cx="2346325" cy="5207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93000"/>
              </a:lnSpc>
              <a:tabLst>
                <a:tab pos="723900" algn="l"/>
                <a:tab pos="1447800" algn="l"/>
                <a:tab pos="2171700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endParaRPr lang="en-US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ftr"/>
          </p:nvPr>
        </p:nvSpPr>
        <p:spPr bwMode="auto">
          <a:xfrm>
            <a:off x="3446463" y="6889750"/>
            <a:ext cx="3192462" cy="5207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ctr">
              <a:lnSpc>
                <a:spcPct val="93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sldNum"/>
          </p:nvPr>
        </p:nvSpPr>
        <p:spPr bwMode="auto">
          <a:xfrm>
            <a:off x="7224713" y="6889750"/>
            <a:ext cx="2346325" cy="5207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3000"/>
              </a:lnSpc>
              <a:tabLst>
                <a:tab pos="723900" algn="l"/>
                <a:tab pos="1447800" algn="l"/>
                <a:tab pos="2171700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fld id="{61238ED3-63D3-2348-A9CA-47875917B151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457200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+mj-lt"/>
          <a:ea typeface="+mj-ea"/>
          <a:cs typeface="+mj-cs"/>
        </a:defRPr>
      </a:lvl1pPr>
      <a:lvl2pPr marL="431800" indent="-215900" algn="ctr" defTabSz="457200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2pPr>
      <a:lvl3pPr marL="647700" indent="-215900" algn="ctr" defTabSz="457200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3pPr>
      <a:lvl4pPr marL="863600" indent="-215900" algn="ctr" defTabSz="457200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4pPr>
      <a:lvl5pPr marL="1079500" indent="-215900" algn="ctr" defTabSz="457200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5pPr>
      <a:lvl6pPr marL="1536700" indent="-215900" algn="ctr" defTabSz="457200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6pPr>
      <a:lvl7pPr marL="1993900" indent="-215900" algn="ctr" defTabSz="457200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7pPr>
      <a:lvl8pPr marL="2451100" indent="-215900" algn="ctr" defTabSz="457200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8pPr>
      <a:lvl9pPr marL="2908300" indent="-215900" algn="ctr" defTabSz="457200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9pPr>
    </p:titleStyle>
    <p:bodyStyle>
      <a:lvl1pPr marL="431800" indent="-323850" algn="l" defTabSz="457200" rtl="0" eaLnBrk="1" fontAlgn="base" hangingPunct="1">
        <a:lnSpc>
          <a:spcPct val="94000"/>
        </a:lnSpc>
        <a:spcBef>
          <a:spcPct val="0"/>
        </a:spcBef>
        <a:spcAft>
          <a:spcPts val="1425"/>
        </a:spcAft>
        <a:buClr>
          <a:srgbClr val="000000"/>
        </a:buClr>
        <a:buSzPct val="45000"/>
        <a:buFont typeface="Wingdings" pitchFamily="-111" charset="2"/>
        <a:buChar char="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863600" indent="-287338" algn="l" defTabSz="457200" rtl="0" eaLnBrk="1" fontAlgn="base" hangingPunct="1">
        <a:lnSpc>
          <a:spcPct val="94000"/>
        </a:lnSpc>
        <a:spcBef>
          <a:spcPct val="0"/>
        </a:spcBef>
        <a:spcAft>
          <a:spcPts val="1138"/>
        </a:spcAft>
        <a:buClr>
          <a:srgbClr val="000000"/>
        </a:buClr>
        <a:buSzPct val="75000"/>
        <a:buFont typeface="Symbol" pitchFamily="-111" charset="2"/>
        <a:buChar char=""/>
        <a:defRPr sz="2800">
          <a:solidFill>
            <a:srgbClr val="000000"/>
          </a:solidFill>
          <a:latin typeface="+mn-lt"/>
          <a:ea typeface="+mn-ea"/>
          <a:cs typeface="+mn-cs"/>
        </a:defRPr>
      </a:lvl2pPr>
      <a:lvl3pPr marL="1295400" indent="-215900" algn="l" defTabSz="457200" rtl="0" eaLnBrk="1" fontAlgn="base" hangingPunct="1">
        <a:lnSpc>
          <a:spcPct val="94000"/>
        </a:lnSpc>
        <a:spcBef>
          <a:spcPct val="0"/>
        </a:spcBef>
        <a:spcAft>
          <a:spcPts val="850"/>
        </a:spcAft>
        <a:buClr>
          <a:srgbClr val="000000"/>
        </a:buClr>
        <a:buSzPct val="45000"/>
        <a:buFont typeface="Wingdings" pitchFamily="-111" charset="2"/>
        <a:buChar char=""/>
        <a:defRPr sz="2400">
          <a:solidFill>
            <a:srgbClr val="000000"/>
          </a:solidFill>
          <a:latin typeface="+mn-lt"/>
          <a:ea typeface="+mn-ea"/>
          <a:cs typeface="+mn-cs"/>
        </a:defRPr>
      </a:lvl3pPr>
      <a:lvl4pPr marL="1727200" indent="-215900" algn="l" defTabSz="457200" rtl="0" eaLnBrk="1" fontAlgn="base" hangingPunct="1">
        <a:lnSpc>
          <a:spcPct val="94000"/>
        </a:lnSpc>
        <a:spcBef>
          <a:spcPct val="0"/>
        </a:spcBef>
        <a:spcAft>
          <a:spcPts val="575"/>
        </a:spcAft>
        <a:buClr>
          <a:srgbClr val="000000"/>
        </a:buClr>
        <a:buSzPct val="75000"/>
        <a:buFont typeface="Symbol" pitchFamily="-111" charset="2"/>
        <a:buChar char=""/>
        <a:defRPr sz="2000">
          <a:solidFill>
            <a:srgbClr val="000000"/>
          </a:solidFill>
          <a:latin typeface="+mn-lt"/>
          <a:ea typeface="+mn-ea"/>
          <a:cs typeface="+mn-cs"/>
        </a:defRPr>
      </a:lvl4pPr>
      <a:lvl5pPr marL="2159000" indent="-215900" algn="l" defTabSz="457200" rtl="0" eaLnBrk="1" fontAlgn="base" hangingPunct="1">
        <a:lnSpc>
          <a:spcPct val="94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pitchFamily="-111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5pPr>
      <a:lvl6pPr marL="2616200" indent="-215900" algn="l" defTabSz="457200" rtl="0" eaLnBrk="1" fontAlgn="base" hangingPunct="1">
        <a:lnSpc>
          <a:spcPct val="94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pitchFamily="-111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3073400" indent="-215900" algn="l" defTabSz="457200" rtl="0" eaLnBrk="1" fontAlgn="base" hangingPunct="1">
        <a:lnSpc>
          <a:spcPct val="94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pitchFamily="-111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530600" indent="-215900" algn="l" defTabSz="457200" rtl="0" eaLnBrk="1" fontAlgn="base" hangingPunct="1">
        <a:lnSpc>
          <a:spcPct val="94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pitchFamily="-111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987800" indent="-215900" algn="l" defTabSz="457200" rtl="0" eaLnBrk="1" fontAlgn="base" hangingPunct="1">
        <a:lnSpc>
          <a:spcPct val="94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pitchFamily="-111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jpg"/><Relationship Id="rId4" Type="http://schemas.openxmlformats.org/officeDocument/2006/relationships/image" Target="../media/image22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jpg"/><Relationship Id="rId4" Type="http://schemas.openxmlformats.org/officeDocument/2006/relationships/image" Target="../media/image47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jpeg"/><Relationship Id="rId4" Type="http://schemas.openxmlformats.org/officeDocument/2006/relationships/image" Target="../media/image60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7" Type="http://schemas.openxmlformats.org/officeDocument/2006/relationships/image" Target="../media/image63.jpe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0.jpeg"/><Relationship Id="rId4" Type="http://schemas.openxmlformats.org/officeDocument/2006/relationships/image" Target="../media/image61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7" Type="http://schemas.openxmlformats.org/officeDocument/2006/relationships/image" Target="../media/image63.jpe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0.jpeg"/><Relationship Id="rId4" Type="http://schemas.openxmlformats.org/officeDocument/2006/relationships/image" Target="../media/image61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jpeg"/><Relationship Id="rId4" Type="http://schemas.openxmlformats.org/officeDocument/2006/relationships/image" Target="../media/image66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gif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jpg"/><Relationship Id="rId4" Type="http://schemas.openxmlformats.org/officeDocument/2006/relationships/image" Target="../media/image22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4.png"/><Relationship Id="rId4" Type="http://schemas.openxmlformats.org/officeDocument/2006/relationships/image" Target="../media/image83.jpe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e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emf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eg"/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General Psychology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Professor: Randall C. O’Reilly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6" name="Picture 8" descr="Chapter 21 – Boredom | NWMontessori">
            <a:extLst>
              <a:ext uri="{FF2B5EF4-FFF2-40B4-BE49-F238E27FC236}">
                <a16:creationId xmlns:a16="http://schemas.microsoft.com/office/drawing/2014/main" id="{4468AB42-E747-6F42-9CCC-6F0DFE021F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4307" y="4359725"/>
            <a:ext cx="4064000" cy="2711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What is a Functioning Heroin Addict and am I One?">
            <a:extLst>
              <a:ext uri="{FF2B5EF4-FFF2-40B4-BE49-F238E27FC236}">
                <a16:creationId xmlns:a16="http://schemas.microsoft.com/office/drawing/2014/main" id="{77B2FE72-3B4A-4C49-BF17-4030B9A3E8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85619" y="1419225"/>
            <a:ext cx="3135313" cy="2425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40B110-79C2-2541-892B-BBAE00979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Constantly Seeking News</a:t>
            </a:r>
          </a:p>
        </p:txBody>
      </p:sp>
      <p:pic>
        <p:nvPicPr>
          <p:cNvPr id="7172" name="Picture 4" descr="With More Addicted Soldiers, Military Expands Treatment Options - KUOW News  and Information - Addiction Information">
            <a:extLst>
              <a:ext uri="{FF2B5EF4-FFF2-40B4-BE49-F238E27FC236}">
                <a16:creationId xmlns:a16="http://schemas.microsoft.com/office/drawing/2014/main" id="{C72C6DE4-F795-A740-A238-85F72B59F8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90231" y="3530564"/>
            <a:ext cx="5495925" cy="3435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Heads Up: FOMO is For Real - Not Therapy">
            <a:extLst>
              <a:ext uri="{FF2B5EF4-FFF2-40B4-BE49-F238E27FC236}">
                <a16:creationId xmlns:a16="http://schemas.microsoft.com/office/drawing/2014/main" id="{BC33D112-6E52-404B-A1A2-C761EE38CB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8125" y="1419225"/>
            <a:ext cx="5962437" cy="2951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6E595E6-B46B-2B41-8EB6-09BE31CA97A3}"/>
              </a:ext>
            </a:extLst>
          </p:cNvPr>
          <p:cNvSpPr txBox="1"/>
          <p:nvPr/>
        </p:nvSpPr>
        <p:spPr>
          <a:xfrm rot="5400000">
            <a:off x="-656252" y="5545135"/>
            <a:ext cx="2496370" cy="555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So Bored!!!</a:t>
            </a:r>
          </a:p>
        </p:txBody>
      </p:sp>
    </p:spTree>
    <p:extLst>
      <p:ext uri="{BB962C8B-B14F-4D97-AF65-F5344CB8AC3E}">
        <p14:creationId xmlns:p14="http://schemas.microsoft.com/office/powerpoint/2010/main" val="5054828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4F0D2D-AA38-E04B-86C9-E407832AE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Principle #2: Contrast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961F2EA-012A-824B-9284-F89299F92F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30838" y="3519488"/>
            <a:ext cx="4140200" cy="3846800"/>
          </a:xfrm>
        </p:spPr>
      </p:pic>
      <p:pic>
        <p:nvPicPr>
          <p:cNvPr id="8194" name="Picture 2" descr="Money in balance icon Royalty Free Vector Image">
            <a:extLst>
              <a:ext uri="{FF2B5EF4-FFF2-40B4-BE49-F238E27FC236}">
                <a16:creationId xmlns:a16="http://schemas.microsoft.com/office/drawing/2014/main" id="{FFF40229-DD6C-0845-928D-EA22DBD2A2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9741"/>
          <a:stretch/>
        </p:blipFill>
        <p:spPr bwMode="auto">
          <a:xfrm>
            <a:off x="619125" y="1887193"/>
            <a:ext cx="4535133" cy="3189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DA8924-9714-4640-9442-540F991EDFD3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49925" y="1563688"/>
            <a:ext cx="3352800" cy="1955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CF995AE-E697-B446-8FA1-80E092698CB5}"/>
              </a:ext>
            </a:extLst>
          </p:cNvPr>
          <p:cNvSpPr txBox="1"/>
          <p:nvPr/>
        </p:nvSpPr>
        <p:spPr>
          <a:xfrm>
            <a:off x="619125" y="5466744"/>
            <a:ext cx="4648200" cy="139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Everything is always relative in your brain</a:t>
            </a:r>
          </a:p>
          <a:p>
            <a:endParaRPr lang="en-US" dirty="0"/>
          </a:p>
          <a:p>
            <a:r>
              <a:rPr lang="en-US" dirty="0"/>
              <a:t>Constantly comparing relative to everything</a:t>
            </a:r>
          </a:p>
          <a:p>
            <a:endParaRPr lang="en-US" dirty="0"/>
          </a:p>
          <a:p>
            <a:r>
              <a:rPr lang="en-US" dirty="0"/>
              <a:t>Including the past (news)</a:t>
            </a:r>
          </a:p>
        </p:txBody>
      </p:sp>
    </p:spTree>
    <p:extLst>
      <p:ext uri="{BB962C8B-B14F-4D97-AF65-F5344CB8AC3E}">
        <p14:creationId xmlns:p14="http://schemas.microsoft.com/office/powerpoint/2010/main" val="14265111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2E083B-81F9-E24A-829F-79FF3ACBFF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 Struggle with Self Control</a:t>
            </a:r>
          </a:p>
        </p:txBody>
      </p:sp>
      <p:pic>
        <p:nvPicPr>
          <p:cNvPr id="10242" name="Picture 2" descr="Binge dictionary definition | binge defined">
            <a:extLst>
              <a:ext uri="{FF2B5EF4-FFF2-40B4-BE49-F238E27FC236}">
                <a16:creationId xmlns:a16="http://schemas.microsoft.com/office/drawing/2014/main" id="{696C9A04-6C35-D947-9B04-589FA6351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34125" y="3811573"/>
            <a:ext cx="2578100" cy="317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Binge Drinking Suppresses the Immune System | Smart News | Smithsonian  Magazine">
            <a:extLst>
              <a:ext uri="{FF2B5EF4-FFF2-40B4-BE49-F238E27FC236}">
                <a16:creationId xmlns:a16="http://schemas.microsoft.com/office/drawing/2014/main" id="{5EF1D8EA-4019-E245-8C3A-E61AEEFE0E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81125" y="3874279"/>
            <a:ext cx="4687357" cy="3049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 descr="Addiction To Gambling - DARA Rehabilitation Resort Koh Chang Thailand">
            <a:extLst>
              <a:ext uri="{FF2B5EF4-FFF2-40B4-BE49-F238E27FC236}">
                <a16:creationId xmlns:a16="http://schemas.microsoft.com/office/drawing/2014/main" id="{45502D36-8EE3-4D45-A747-F150C3E622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2715" y="1563688"/>
            <a:ext cx="4432300" cy="2727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D684791-E612-6C42-9613-386867121E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63877" y="1724025"/>
            <a:ext cx="4037248" cy="2274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9562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BB4189-DFE1-0F47-AE89-00B9C5659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238" y="301625"/>
            <a:ext cx="5983287" cy="1262063"/>
          </a:xfrm>
        </p:spPr>
        <p:txBody>
          <a:bodyPr/>
          <a:lstStyle/>
          <a:p>
            <a:r>
              <a:rPr lang="en-US" dirty="0"/>
              <a:t>Control it!</a:t>
            </a:r>
          </a:p>
        </p:txBody>
      </p:sp>
      <p:pic>
        <p:nvPicPr>
          <p:cNvPr id="9218" name="Picture 2" descr="Dialing Down the Control Freak - Smack Happy Design -">
            <a:extLst>
              <a:ext uri="{FF2B5EF4-FFF2-40B4-BE49-F238E27FC236}">
                <a16:creationId xmlns:a16="http://schemas.microsoft.com/office/drawing/2014/main" id="{CAF590CF-3B62-BA4D-B70E-BE270063D2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2257425"/>
            <a:ext cx="7770857" cy="4551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6 Tips for Managing Life With a Control Freak | Psychology Today">
            <a:extLst>
              <a:ext uri="{FF2B5EF4-FFF2-40B4-BE49-F238E27FC236}">
                <a16:creationId xmlns:a16="http://schemas.microsoft.com/office/drawing/2014/main" id="{60224E6D-8BB1-C247-85F5-05D312FF820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41022" y="338190"/>
            <a:ext cx="3362325" cy="3362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Picture 8" descr="How Being a Control Freak Can Ruin Your Relationship - I Love My LSI">
            <a:extLst>
              <a:ext uri="{FF2B5EF4-FFF2-40B4-BE49-F238E27FC236}">
                <a16:creationId xmlns:a16="http://schemas.microsoft.com/office/drawing/2014/main" id="{C6CA2BDF-AFB1-9B4C-8D14-FFACDCDEEC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89750" y="4985544"/>
            <a:ext cx="3187700" cy="255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70707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72" name="Picture 8" descr="Mind On Edge: Clinging To Faith When Mental Health Fades: Hogsed, Tom:  9781089004639: Amazon.com: Books">
            <a:extLst>
              <a:ext uri="{FF2B5EF4-FFF2-40B4-BE49-F238E27FC236}">
                <a16:creationId xmlns:a16="http://schemas.microsoft.com/office/drawing/2014/main" id="{5E3ED0F3-64DA-8F4E-AF2E-BC6B4A7D0E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30632" y="132081"/>
            <a:ext cx="2751137" cy="4125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89F3B7B-F04B-8242-9A5E-D422CA51A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238" y="301626"/>
            <a:ext cx="6364287" cy="889000"/>
          </a:xfrm>
        </p:spPr>
        <p:txBody>
          <a:bodyPr/>
          <a:lstStyle/>
          <a:p>
            <a:r>
              <a:rPr lang="en-US" dirty="0"/>
              <a:t>Losing it..</a:t>
            </a:r>
          </a:p>
        </p:txBody>
      </p:sp>
      <p:pic>
        <p:nvPicPr>
          <p:cNvPr id="11268" name="Picture 4" descr="Explaining the Phases of Schizophrenia: Symptoms, Treatment &amp; More">
            <a:extLst>
              <a:ext uri="{FF2B5EF4-FFF2-40B4-BE49-F238E27FC236}">
                <a16:creationId xmlns:a16="http://schemas.microsoft.com/office/drawing/2014/main" id="{E0B9EC5A-004C-1348-A84F-5E4A4B6803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14369" y="2961910"/>
            <a:ext cx="5867400" cy="440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 descr="What schizophrenia does to families — and why the mental health system  can't keep up - The Washington Post">
            <a:extLst>
              <a:ext uri="{FF2B5EF4-FFF2-40B4-BE49-F238E27FC236}">
                <a16:creationId xmlns:a16="http://schemas.microsoft.com/office/drawing/2014/main" id="{80C9EB09-5099-6140-9A34-4D801AAED9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61925" y="1800225"/>
            <a:ext cx="4953000" cy="5570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55430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29325" y="1647825"/>
            <a:ext cx="2970864" cy="32287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9220" name="Line 4"/>
          <p:cNvSpPr>
            <a:spLocks noChangeShapeType="1"/>
          </p:cNvSpPr>
          <p:nvPr/>
        </p:nvSpPr>
        <p:spPr bwMode="auto">
          <a:xfrm flipH="1">
            <a:off x="4568974" y="2515656"/>
            <a:ext cx="1602870" cy="914784"/>
          </a:xfrm>
          <a:prstGeom prst="line">
            <a:avLst/>
          </a:prstGeom>
          <a:noFill/>
          <a:ln w="9144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1354" tIns="45677" rIns="91354" bIns="45677"/>
          <a:lstStyle/>
          <a:p>
            <a:endParaRPr lang="en-US"/>
          </a:p>
        </p:txBody>
      </p:sp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3347" y="2593487"/>
            <a:ext cx="3807213" cy="26665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C05D7395-CF67-1C49-BCDE-C796B2F257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080" y="301752"/>
            <a:ext cx="9066531" cy="888873"/>
          </a:xfrm>
        </p:spPr>
        <p:txBody>
          <a:bodyPr/>
          <a:lstStyle/>
          <a:p>
            <a:r>
              <a:rPr lang="en-US" dirty="0"/>
              <a:t>Principle #3: Control</a:t>
            </a:r>
          </a:p>
        </p:txBody>
      </p:sp>
      <p:pic>
        <p:nvPicPr>
          <p:cNvPr id="11" name="Content Placeholder 4">
            <a:extLst>
              <a:ext uri="{FF2B5EF4-FFF2-40B4-BE49-F238E27FC236}">
                <a16:creationId xmlns:a16="http://schemas.microsoft.com/office/drawing/2014/main" id="{66642027-21FA-6C49-B558-0D44E734DFB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7171"/>
          <a:stretch/>
        </p:blipFill>
        <p:spPr bwMode="auto">
          <a:xfrm>
            <a:off x="503080" y="1200150"/>
            <a:ext cx="9330737" cy="6108059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pic>
        <p:nvPicPr>
          <p:cNvPr id="12" name="Picture 3">
            <a:extLst>
              <a:ext uri="{FF2B5EF4-FFF2-40B4-BE49-F238E27FC236}">
                <a16:creationId xmlns:a16="http://schemas.microsoft.com/office/drawing/2014/main" id="{618563C5-2C95-2D40-9AF0-F2D600DFA0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29326" y="1428751"/>
            <a:ext cx="2970864" cy="32287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13" name="Line 4">
            <a:extLst>
              <a:ext uri="{FF2B5EF4-FFF2-40B4-BE49-F238E27FC236}">
                <a16:creationId xmlns:a16="http://schemas.microsoft.com/office/drawing/2014/main" id="{A37072A4-78C3-DE46-AA63-9471BCEB41E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568975" y="2296582"/>
            <a:ext cx="1602870" cy="914784"/>
          </a:xfrm>
          <a:prstGeom prst="line">
            <a:avLst/>
          </a:prstGeom>
          <a:noFill/>
          <a:ln w="9144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1354" tIns="45677" rIns="91354" bIns="45677"/>
          <a:lstStyle/>
          <a:p>
            <a:endParaRPr lang="en-US"/>
          </a:p>
        </p:txBody>
      </p:sp>
      <p:pic>
        <p:nvPicPr>
          <p:cNvPr id="14" name="Picture 5">
            <a:extLst>
              <a:ext uri="{FF2B5EF4-FFF2-40B4-BE49-F238E27FC236}">
                <a16:creationId xmlns:a16="http://schemas.microsoft.com/office/drawing/2014/main" id="{47C5B30A-6C93-3648-8B5E-B8FBF701C5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3348" y="2374413"/>
            <a:ext cx="3807213" cy="26665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5387143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A5B3B-C201-8246-92A0-48C75789F7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Three C’s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40F648-D484-B648-86B1-4B2E49367B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7950" indent="0">
              <a:buNone/>
            </a:pPr>
            <a:r>
              <a:rPr lang="en-US" dirty="0"/>
              <a:t>Compression: KISS!</a:t>
            </a:r>
          </a:p>
          <a:p>
            <a:pPr marL="107950" indent="0">
              <a:buNone/>
            </a:pPr>
            <a:endParaRPr lang="en-US" dirty="0"/>
          </a:p>
          <a:p>
            <a:pPr marL="107950" indent="0">
              <a:buNone/>
            </a:pPr>
            <a:r>
              <a:rPr lang="en-US" dirty="0"/>
              <a:t>Contrast: just have to outrun friend, not the bear..</a:t>
            </a:r>
          </a:p>
          <a:p>
            <a:pPr marL="107950" indent="0">
              <a:buNone/>
            </a:pPr>
            <a:endParaRPr lang="en-US" dirty="0"/>
          </a:p>
          <a:p>
            <a:pPr marL="107950" indent="0">
              <a:buNone/>
            </a:pPr>
            <a:r>
              <a:rPr lang="en-US" dirty="0"/>
              <a:t>Control: we are all (secret) </a:t>
            </a:r>
            <a:r>
              <a:rPr lang="en-US" i="1" dirty="0"/>
              <a:t>agents</a:t>
            </a:r>
            <a:r>
              <a:rPr lang="en-US" dirty="0"/>
              <a:t>!</a:t>
            </a:r>
          </a:p>
          <a:p>
            <a:pPr marL="1079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80720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C3FE84-F208-1249-9A37-D218E4CF03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Chapter 2: Science vs. Matrix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44BC2-B600-0744-9499-A5C6DFD7AF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0DC2A0-3156-2441-AD9C-9581F6CC30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0925" y="3781425"/>
            <a:ext cx="5909554" cy="3255263"/>
          </a:xfrm>
          <a:prstGeom prst="rect">
            <a:avLst/>
          </a:prstGeom>
        </p:spPr>
      </p:pic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B5E68DC-398C-334B-B115-6772821ADE4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3238" y="1770063"/>
            <a:ext cx="5871134" cy="323056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0071CE3-AEF5-6A46-80E7-D990640943C4}"/>
              </a:ext>
            </a:extLst>
          </p:cNvPr>
          <p:cNvSpPr txBox="1"/>
          <p:nvPr/>
        </p:nvSpPr>
        <p:spPr>
          <a:xfrm>
            <a:off x="503238" y="5079986"/>
            <a:ext cx="3087687" cy="1828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/>
              <a:t>Cogito Ergo Sum</a:t>
            </a:r>
          </a:p>
          <a:p>
            <a:endParaRPr lang="en-US" sz="2400" dirty="0"/>
          </a:p>
          <a:p>
            <a:r>
              <a:rPr lang="en-US" sz="2400" dirty="0"/>
              <a:t>And maybe, that’s it!</a:t>
            </a:r>
          </a:p>
          <a:p>
            <a:endParaRPr lang="en-US" sz="2400" dirty="0"/>
          </a:p>
          <a:p>
            <a:r>
              <a:rPr lang="en-US" sz="2400" dirty="0"/>
              <a:t>Science is *hard*</a:t>
            </a:r>
            <a:endParaRPr lang="en-US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3830DF-C232-5448-9833-E5E6CFAF6452}"/>
              </a:ext>
            </a:extLst>
          </p:cNvPr>
          <p:cNvSpPr txBox="1"/>
          <p:nvPr/>
        </p:nvSpPr>
        <p:spPr>
          <a:xfrm>
            <a:off x="6374372" y="2028825"/>
            <a:ext cx="3196666" cy="96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Subjective perspective</a:t>
            </a:r>
          </a:p>
          <a:p>
            <a:endParaRPr lang="en-US" sz="2000" dirty="0"/>
          </a:p>
          <a:p>
            <a:r>
              <a:rPr lang="en-US" sz="2000" dirty="0"/>
              <a:t>is all we have!</a:t>
            </a:r>
          </a:p>
        </p:txBody>
      </p:sp>
    </p:spTree>
    <p:extLst>
      <p:ext uri="{BB962C8B-B14F-4D97-AF65-F5344CB8AC3E}">
        <p14:creationId xmlns:p14="http://schemas.microsoft.com/office/powerpoint/2010/main" val="33041154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The Science of Building and Maintaining Credibility: Building Consensus –  Rus' ¢2 on Leadership">
            <a:extLst>
              <a:ext uri="{FF2B5EF4-FFF2-40B4-BE49-F238E27FC236}">
                <a16:creationId xmlns:a16="http://schemas.microsoft.com/office/drawing/2014/main" id="{F112BDA0-B89E-5141-8752-422BA134D1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3774" y="200025"/>
            <a:ext cx="9173605" cy="7086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61383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731B6-ACD7-4543-BD70-D0927261F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Reproducibility = Consensus</a:t>
            </a:r>
          </a:p>
        </p:txBody>
      </p:sp>
      <p:pic>
        <p:nvPicPr>
          <p:cNvPr id="14338" name="Picture 2" descr="Copycats in science: The role of replication">
            <a:extLst>
              <a:ext uri="{FF2B5EF4-FFF2-40B4-BE49-F238E27FC236}">
                <a16:creationId xmlns:a16="http://schemas.microsoft.com/office/drawing/2014/main" id="{11AAE066-5AB4-6144-BC7A-58881DE28E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4325" y="1739391"/>
            <a:ext cx="5080000" cy="314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 descr="Repeatability vs. Reproducibility | Technology Networks">
            <a:extLst>
              <a:ext uri="{FF2B5EF4-FFF2-40B4-BE49-F238E27FC236}">
                <a16:creationId xmlns:a16="http://schemas.microsoft.com/office/drawing/2014/main" id="{829EE248-7709-2F4C-8404-EFC996E2AA2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52925" y="4233291"/>
            <a:ext cx="5724525" cy="3205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26658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Class is All About You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Your brain</a:t>
            </a:r>
          </a:p>
          <a:p>
            <a:r>
              <a:rPr lang="en-US" dirty="0"/>
              <a:t>Your memories</a:t>
            </a:r>
          </a:p>
          <a:p>
            <a:r>
              <a:rPr lang="en-US" dirty="0"/>
              <a:t>Your fears</a:t>
            </a:r>
          </a:p>
          <a:p>
            <a:r>
              <a:rPr lang="en-US" dirty="0"/>
              <a:t>Your mental disorders</a:t>
            </a:r>
          </a:p>
          <a:p>
            <a:r>
              <a:rPr lang="en-US" dirty="0"/>
              <a:t>Your joys</a:t>
            </a:r>
          </a:p>
          <a:p>
            <a:r>
              <a:rPr lang="en-US" dirty="0"/>
              <a:t>Your friends (and the stuff they make you do..)</a:t>
            </a:r>
          </a:p>
          <a:p>
            <a:r>
              <a:rPr lang="en-US" dirty="0"/>
              <a:t>Your parents</a:t>
            </a:r>
          </a:p>
          <a:p>
            <a:r>
              <a:rPr lang="en-US" dirty="0"/>
              <a:t>…</a:t>
            </a:r>
          </a:p>
        </p:txBody>
      </p:sp>
      <p:pic>
        <p:nvPicPr>
          <p:cNvPr id="1026" name="Picture 2" descr="Amazon.com: 43&quot; Smart TV Mirror with Frame: Electronics">
            <a:extLst>
              <a:ext uri="{FF2B5EF4-FFF2-40B4-BE49-F238E27FC236}">
                <a16:creationId xmlns:a16="http://schemas.microsoft.com/office/drawing/2014/main" id="{83B2ADFD-5AC8-4048-B940-FF52E62C3D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67325" y="1419225"/>
            <a:ext cx="4508500" cy="298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98813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E21376-9E39-1743-A7F2-A70AA2F332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5362" name="Picture 2" descr="What is Replication Crisis? | Popular Science">
            <a:extLst>
              <a:ext uri="{FF2B5EF4-FFF2-40B4-BE49-F238E27FC236}">
                <a16:creationId xmlns:a16="http://schemas.microsoft.com/office/drawing/2014/main" id="{774A6BB1-D92B-EB4C-85C0-AF5EFB95A8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2725" y="784225"/>
            <a:ext cx="9652000" cy="599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43590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660A94-E129-1B41-AF29-79D4577D2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Consensus is hard..</a:t>
            </a:r>
          </a:p>
        </p:txBody>
      </p:sp>
      <p:pic>
        <p:nvPicPr>
          <p:cNvPr id="12290" name="Picture 2" descr="Scientific Consensus – The Big Insane Happy">
            <a:extLst>
              <a:ext uri="{FF2B5EF4-FFF2-40B4-BE49-F238E27FC236}">
                <a16:creationId xmlns:a16="http://schemas.microsoft.com/office/drawing/2014/main" id="{AD19E59F-B44E-E54F-B0AD-615EC063CC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725" y="1770063"/>
            <a:ext cx="4850636" cy="5457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Cartoon of the Day: Chum">
            <a:extLst>
              <a:ext uri="{FF2B5EF4-FFF2-40B4-BE49-F238E27FC236}">
                <a16:creationId xmlns:a16="http://schemas.microsoft.com/office/drawing/2014/main" id="{15EDFDF4-E0BC-C549-BA44-C6D3450E482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36360" y="1343025"/>
            <a:ext cx="5141089" cy="3415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4" name="Picture 6" descr="Herd mentality and why its beneficial to read this — Steemit">
            <a:extLst>
              <a:ext uri="{FF2B5EF4-FFF2-40B4-BE49-F238E27FC236}">
                <a16:creationId xmlns:a16="http://schemas.microsoft.com/office/drawing/2014/main" id="{94AF309D-50F0-6443-ABB3-62EB6BF839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27825" y="4543425"/>
            <a:ext cx="3263900" cy="2900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46989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BA967-0473-DF4B-B16F-27AEDE851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Chapter 3: Neuroscience</a:t>
            </a:r>
            <a:br>
              <a:rPr lang="en-US" dirty="0"/>
            </a:br>
            <a:r>
              <a:rPr lang="en-US" dirty="0"/>
              <a:t>(basis of the CCC’s)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F5B508DF-0FDB-844B-BDE6-9EF2784086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312195" y="2028825"/>
            <a:ext cx="5577269" cy="4407841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8CEBA4AD-92FC-534C-8448-C872B1320C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7986" y="3519488"/>
            <a:ext cx="4140200" cy="38468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6E5944A-BC7C-2649-9070-D994B4FAFED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7073" y="1563688"/>
            <a:ext cx="3352800" cy="195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4187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Echo Dissolve Art Print by archann | Society6">
            <a:extLst>
              <a:ext uri="{FF2B5EF4-FFF2-40B4-BE49-F238E27FC236}">
                <a16:creationId xmlns:a16="http://schemas.microsoft.com/office/drawing/2014/main" id="{D56ED456-CCB7-D147-818B-9A83DAAE56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67325" y="2841673"/>
            <a:ext cx="4619625" cy="461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3A91FB8-2EA1-7F46-B4D1-DC2845502D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Chapter 4: Consciousness, Drugs..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FC374EE-16AB-7245-B550-566CE3E654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90525" y="1584049"/>
            <a:ext cx="5002207" cy="498951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46DF7A1-C825-3842-8E3F-CFEBDACA445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23620" y="1419225"/>
            <a:ext cx="5495925" cy="2254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590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5D205-9801-AB4A-9C8C-3B961B736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Chapter 5: Perception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C1BA4DB-FAB5-1D49-9566-A875E85463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3238" y="1800225"/>
            <a:ext cx="6438900" cy="49784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C4A3146-3B2F-D54E-B28E-3F0B9AA38A5F}"/>
              </a:ext>
            </a:extLst>
          </p:cNvPr>
          <p:cNvSpPr txBox="1"/>
          <p:nvPr/>
        </p:nvSpPr>
        <p:spPr>
          <a:xfrm>
            <a:off x="7019925" y="2257425"/>
            <a:ext cx="2743200" cy="3737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Notice anything strange?</a:t>
            </a:r>
          </a:p>
          <a:p>
            <a:endParaRPr lang="en-US" dirty="0"/>
          </a:p>
          <a:p>
            <a:r>
              <a:rPr lang="en-US" dirty="0"/>
              <a:t>No?</a:t>
            </a:r>
          </a:p>
          <a:p>
            <a:endParaRPr lang="en-US" dirty="0"/>
          </a:p>
          <a:p>
            <a:r>
              <a:rPr lang="en-US" dirty="0"/>
              <a:t>That’s the point!</a:t>
            </a:r>
          </a:p>
          <a:p>
            <a:endParaRPr lang="en-US" dirty="0"/>
          </a:p>
          <a:p>
            <a:r>
              <a:rPr lang="en-US" dirty="0"/>
              <a:t>Btw: A == B!</a:t>
            </a:r>
          </a:p>
          <a:p>
            <a:endParaRPr lang="en-US" dirty="0"/>
          </a:p>
          <a:p>
            <a:r>
              <a:rPr lang="en-US" dirty="0"/>
              <a:t>We don’t see pixels</a:t>
            </a:r>
          </a:p>
          <a:p>
            <a:endParaRPr lang="en-US" dirty="0"/>
          </a:p>
          <a:p>
            <a:r>
              <a:rPr lang="en-US" i="1" dirty="0"/>
              <a:t>We see the world!!</a:t>
            </a:r>
          </a:p>
          <a:p>
            <a:endParaRPr lang="en-US" dirty="0"/>
          </a:p>
          <a:p>
            <a:r>
              <a:rPr lang="en-US" dirty="0"/>
              <a:t>Compression, Contrast drive most of perception</a:t>
            </a:r>
          </a:p>
        </p:txBody>
      </p:sp>
    </p:spTree>
    <p:extLst>
      <p:ext uri="{BB962C8B-B14F-4D97-AF65-F5344CB8AC3E}">
        <p14:creationId xmlns:p14="http://schemas.microsoft.com/office/powerpoint/2010/main" val="20116233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DA015-5164-914F-A9D7-CF88D1276A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238" y="301626"/>
            <a:ext cx="9067800" cy="1041400"/>
          </a:xfrm>
        </p:spPr>
        <p:txBody>
          <a:bodyPr/>
          <a:lstStyle/>
          <a:p>
            <a:r>
              <a:rPr lang="en-US" sz="3600" dirty="0"/>
              <a:t>Contrast, Compression, Top-down Control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0E4E0DF-B94A-EA4F-97BC-713DDF0E54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931695" y="1495425"/>
            <a:ext cx="5010731" cy="3352006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53A2E15-CC0F-354F-A8AB-632E4E21104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3237" y="4709668"/>
            <a:ext cx="2935287" cy="265643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207812C-B1B6-4744-8F1A-3B40A6E79C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0765" y="1495425"/>
            <a:ext cx="2743200" cy="356979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8F87B3C-1044-144D-88D3-E4C17AE47295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3965" y="4397999"/>
            <a:ext cx="6209544" cy="286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2736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9F326F-8E6F-6744-9D4C-791ACE013A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238" y="301626"/>
            <a:ext cx="9067800" cy="1041400"/>
          </a:xfrm>
        </p:spPr>
        <p:txBody>
          <a:bodyPr/>
          <a:lstStyle/>
          <a:p>
            <a:r>
              <a:rPr lang="en-US" dirty="0"/>
              <a:t>Chapter 6: Learning &amp; Motivation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A40B193-18CC-C04E-B0B9-A3389F0A0E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314325" y="1485145"/>
            <a:ext cx="3909787" cy="2283085"/>
          </a:xfrm>
        </p:spPr>
      </p:pic>
      <p:pic>
        <p:nvPicPr>
          <p:cNvPr id="18434" name="Picture 2" descr="9 Ways to Boost Dopamine, the &quot;Feel-Good Hormone&quot; - WomenWorking">
            <a:extLst>
              <a:ext uri="{FF2B5EF4-FFF2-40B4-BE49-F238E27FC236}">
                <a16:creationId xmlns:a16="http://schemas.microsoft.com/office/drawing/2014/main" id="{7DF13F79-31D7-8D49-9C30-BFC8E2DD12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76525" y="3324225"/>
            <a:ext cx="7248525" cy="4066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Content Placeholder 3">
            <a:extLst>
              <a:ext uri="{FF2B5EF4-FFF2-40B4-BE49-F238E27FC236}">
                <a16:creationId xmlns:a16="http://schemas.microsoft.com/office/drawing/2014/main" id="{1E5E0C32-7558-5848-AD78-C5A55FF74A2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57512" y="1426352"/>
            <a:ext cx="3657600" cy="201257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99DD3E3-2CE7-1E42-BDF5-1B755EA1E692}"/>
              </a:ext>
            </a:extLst>
          </p:cNvPr>
          <p:cNvSpPr txBox="1"/>
          <p:nvPr/>
        </p:nvSpPr>
        <p:spPr>
          <a:xfrm>
            <a:off x="314325" y="3933825"/>
            <a:ext cx="2286000" cy="2435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Learning is changes in synapses</a:t>
            </a:r>
          </a:p>
          <a:p>
            <a:endParaRPr lang="en-US" dirty="0"/>
          </a:p>
          <a:p>
            <a:r>
              <a:rPr lang="en-US" dirty="0"/>
              <a:t>Based on </a:t>
            </a:r>
            <a:r>
              <a:rPr lang="en-US" b="1" dirty="0"/>
              <a:t>Contrast</a:t>
            </a:r>
          </a:p>
          <a:p>
            <a:endParaRPr lang="en-US" dirty="0"/>
          </a:p>
          <a:p>
            <a:r>
              <a:rPr lang="en-US" dirty="0"/>
              <a:t>Error = </a:t>
            </a:r>
          </a:p>
          <a:p>
            <a:r>
              <a:rPr lang="en-US" dirty="0"/>
              <a:t>outcome - prediction</a:t>
            </a:r>
          </a:p>
          <a:p>
            <a:endParaRPr lang="en-US" dirty="0"/>
          </a:p>
          <a:p>
            <a:r>
              <a:rPr lang="en-US" dirty="0"/>
              <a:t>And motivation!</a:t>
            </a:r>
          </a:p>
        </p:txBody>
      </p:sp>
    </p:spTree>
    <p:extLst>
      <p:ext uri="{BB962C8B-B14F-4D97-AF65-F5344CB8AC3E}">
        <p14:creationId xmlns:p14="http://schemas.microsoft.com/office/powerpoint/2010/main" val="10552419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9F326F-8E6F-6744-9D4C-791ACE013A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238" y="301626"/>
            <a:ext cx="9067800" cy="1041400"/>
          </a:xfrm>
        </p:spPr>
        <p:txBody>
          <a:bodyPr/>
          <a:lstStyle/>
          <a:p>
            <a:r>
              <a:rPr lang="en-US" dirty="0"/>
              <a:t>Dopamine is a Nasty Critic!</a:t>
            </a:r>
          </a:p>
        </p:txBody>
      </p:sp>
      <p:pic>
        <p:nvPicPr>
          <p:cNvPr id="18434" name="Picture 2" descr="9 Ways to Boost Dopamine, the &quot;Feel-Good Hormone&quot; - WomenWorking">
            <a:extLst>
              <a:ext uri="{FF2B5EF4-FFF2-40B4-BE49-F238E27FC236}">
                <a16:creationId xmlns:a16="http://schemas.microsoft.com/office/drawing/2014/main" id="{7DF13F79-31D7-8D49-9C30-BFC8E2DD12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76525" y="3324225"/>
            <a:ext cx="7248525" cy="4066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26" name="Picture 2" descr="The Grinch review: Benedict Cumberbatch voices the character in a fun new  version - Vox">
            <a:extLst>
              <a:ext uri="{FF2B5EF4-FFF2-40B4-BE49-F238E27FC236}">
                <a16:creationId xmlns:a16="http://schemas.microsoft.com/office/drawing/2014/main" id="{CBF16B48-2448-594F-B290-88266882CD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52889" y="4371587"/>
            <a:ext cx="1209245" cy="1209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28" name="Picture 4" descr="The Critic (TV Series 1994–2001) - IMDb">
            <a:extLst>
              <a:ext uri="{FF2B5EF4-FFF2-40B4-BE49-F238E27FC236}">
                <a16:creationId xmlns:a16="http://schemas.microsoft.com/office/drawing/2014/main" id="{EB627233-6B17-BC45-B334-C724EC4EB2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23297" y="1343026"/>
            <a:ext cx="3657600" cy="5580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6D95D4C-0849-8E4D-85EA-FD391DF3123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71673" y="1381476"/>
            <a:ext cx="3431577" cy="194274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FB71D33-019A-F74B-ABB9-68A752392EF0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38924" y="1343026"/>
            <a:ext cx="3363723" cy="1992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7455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B341EE-21D5-304C-9E60-708528B7E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Pyramid of Control!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D50B223-5377-094F-8A0F-AFCD10FE00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0598" y="1472434"/>
            <a:ext cx="7585727" cy="5788791"/>
          </a:xfrm>
        </p:spPr>
      </p:pic>
    </p:spTree>
    <p:extLst>
      <p:ext uri="{BB962C8B-B14F-4D97-AF65-F5344CB8AC3E}">
        <p14:creationId xmlns:p14="http://schemas.microsoft.com/office/powerpoint/2010/main" val="24133264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E87B5-3827-3F44-8C11-29B49D264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Chapter 7: Memory</a:t>
            </a:r>
          </a:p>
        </p:txBody>
      </p:sp>
      <p:pic>
        <p:nvPicPr>
          <p:cNvPr id="19458" name="Picture 2" descr="Photo Photographer Old - Free photo on Pixabay">
            <a:extLst>
              <a:ext uri="{FF2B5EF4-FFF2-40B4-BE49-F238E27FC236}">
                <a16:creationId xmlns:a16="http://schemas.microsoft.com/office/drawing/2014/main" id="{F9522AA3-0F78-D54C-825A-0750A04391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38525" y="3248025"/>
            <a:ext cx="6304706" cy="4170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0" name="Picture 4" descr="Is Nostalgia Overrated?. A look at what makes you yearn for the… | by  Akshay Balakrishnan | Medium">
            <a:extLst>
              <a:ext uri="{FF2B5EF4-FFF2-40B4-BE49-F238E27FC236}">
                <a16:creationId xmlns:a16="http://schemas.microsoft.com/office/drawing/2014/main" id="{B2630AF1-027D-F545-A361-12BF375EEB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1925" y="1563688"/>
            <a:ext cx="4735513" cy="4089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2" name="Picture 6" descr="HD wallpaper: los angeles, united states, nostalgia, memory, beach, ocean |  Wallpaper Flare">
            <a:extLst>
              <a:ext uri="{FF2B5EF4-FFF2-40B4-BE49-F238E27FC236}">
                <a16:creationId xmlns:a16="http://schemas.microsoft.com/office/drawing/2014/main" id="{101D33BF-9541-E948-8A8B-549C649E98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05772" y="1495425"/>
            <a:ext cx="4429125" cy="2954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4" name="Picture 8" descr="The Politics of Nostalgia: Memory Restructuring in the Eastern  Mediterranean | global-e journal">
            <a:extLst>
              <a:ext uri="{FF2B5EF4-FFF2-40B4-BE49-F238E27FC236}">
                <a16:creationId xmlns:a16="http://schemas.microsoft.com/office/drawing/2014/main" id="{48A10702-FF37-D942-9B98-22DE6076F6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8593" y="5537377"/>
            <a:ext cx="4429125" cy="1857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53593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57824C-861B-4746-954B-2485A5593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Are You?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A40C41-4544-5D4A-9C39-D6D5E7CC79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7950" indent="0">
              <a:lnSpc>
                <a:spcPct val="100000"/>
              </a:lnSpc>
              <a:buNone/>
            </a:pPr>
            <a:r>
              <a:rPr lang="en-US" dirty="0"/>
              <a:t>Unique!    (probably want to avoid </a:t>
            </a:r>
            <a:r>
              <a:rPr lang="en-US" dirty="0" err="1"/>
              <a:t>younique</a:t>
            </a:r>
            <a:r>
              <a:rPr lang="en-US" dirty="0"/>
              <a:t>..)</a:t>
            </a:r>
          </a:p>
          <a:p>
            <a:pPr marL="107950" indent="0">
              <a:lnSpc>
                <a:spcPct val="100000"/>
              </a:lnSpc>
              <a:buNone/>
            </a:pPr>
            <a:endParaRPr lang="en-US" sz="1600" dirty="0"/>
          </a:p>
          <a:p>
            <a:pPr marL="107950" indent="0">
              <a:lnSpc>
                <a:spcPct val="100000"/>
              </a:lnSpc>
              <a:buNone/>
            </a:pPr>
            <a:r>
              <a:rPr lang="en-US" dirty="0"/>
              <a:t>But your brain has a lot in common with others..</a:t>
            </a:r>
          </a:p>
          <a:p>
            <a:pPr marL="107950" indent="0">
              <a:lnSpc>
                <a:spcPct val="100000"/>
              </a:lnSpc>
              <a:buNone/>
            </a:pPr>
            <a:endParaRPr lang="en-US" sz="1100" dirty="0"/>
          </a:p>
          <a:p>
            <a:pPr marL="107950" indent="0">
              <a:lnSpc>
                <a:spcPct val="100000"/>
              </a:lnSpc>
              <a:buNone/>
            </a:pPr>
            <a:r>
              <a:rPr lang="en-US" dirty="0"/>
              <a:t>So we can make some pretty good guesses..</a:t>
            </a:r>
          </a:p>
        </p:txBody>
      </p:sp>
      <p:pic>
        <p:nvPicPr>
          <p:cNvPr id="2050" name="Picture 2" descr="No Grey Elephants in Denmark — Wonder Kids">
            <a:extLst>
              <a:ext uri="{FF2B5EF4-FFF2-40B4-BE49-F238E27FC236}">
                <a16:creationId xmlns:a16="http://schemas.microsoft.com/office/drawing/2014/main" id="{7E913247-1816-EE4E-B8B7-F8BF96AFDC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48325" y="4503871"/>
            <a:ext cx="4352925" cy="3058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58935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 descr="Photo Photographer Old - Free photo on Pixabay">
            <a:extLst>
              <a:ext uri="{FF2B5EF4-FFF2-40B4-BE49-F238E27FC236}">
                <a16:creationId xmlns:a16="http://schemas.microsoft.com/office/drawing/2014/main" id="{F9522AA3-0F78-D54C-825A-0750A04391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38525" y="3248025"/>
            <a:ext cx="6304706" cy="4170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0" name="Picture 4" descr="Is Nostalgia Overrated?. A look at what makes you yearn for the… | by  Akshay Balakrishnan | Medium">
            <a:extLst>
              <a:ext uri="{FF2B5EF4-FFF2-40B4-BE49-F238E27FC236}">
                <a16:creationId xmlns:a16="http://schemas.microsoft.com/office/drawing/2014/main" id="{B2630AF1-027D-F545-A361-12BF375EEB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1925" y="1563688"/>
            <a:ext cx="4735513" cy="4089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The Politics of Nostalgia: Memory Restructuring in the Eastern  Mediterranean | global-e journal">
            <a:extLst>
              <a:ext uri="{FF2B5EF4-FFF2-40B4-BE49-F238E27FC236}">
                <a16:creationId xmlns:a16="http://schemas.microsoft.com/office/drawing/2014/main" id="{2AD83A68-9770-BC45-8237-A4D21F2F6C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8593" y="5537377"/>
            <a:ext cx="4429125" cy="1857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HD wallpaper: los angeles, united states, nostalgia, memory, beach, ocean |  Wallpaper Flare">
            <a:extLst>
              <a:ext uri="{FF2B5EF4-FFF2-40B4-BE49-F238E27FC236}">
                <a16:creationId xmlns:a16="http://schemas.microsoft.com/office/drawing/2014/main" id="{42349E3C-3EC5-4146-9288-DD461AE1FD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05772" y="1495425"/>
            <a:ext cx="4429125" cy="2954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B9E87B5-3827-3F44-8C11-29B49D264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Chapter 7: Memory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0B99628-A4CD-C547-BA0C-C509715812D5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82369" y="1419225"/>
            <a:ext cx="3794955" cy="2876576"/>
          </a:xfrm>
          <a:prstGeom prst="rect">
            <a:avLst/>
          </a:prstGeom>
        </p:spPr>
      </p:pic>
      <p:pic>
        <p:nvPicPr>
          <p:cNvPr id="21506" name="Picture 2" descr="False Memories: What if I Told You About Morpheus and 'The Mandela Effect'?  | by James Thomas | Medium">
            <a:extLst>
              <a:ext uri="{FF2B5EF4-FFF2-40B4-BE49-F238E27FC236}">
                <a16:creationId xmlns:a16="http://schemas.microsoft.com/office/drawing/2014/main" id="{4812FACE-7A6A-D440-8764-3368D21B1F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0525" y="3446715"/>
            <a:ext cx="5308600" cy="3217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2377E4B-B583-E649-9456-6CDD876E2C23}"/>
              </a:ext>
            </a:extLst>
          </p:cNvPr>
          <p:cNvSpPr txBox="1"/>
          <p:nvPr/>
        </p:nvSpPr>
        <p:spPr>
          <a:xfrm>
            <a:off x="425916" y="5669496"/>
            <a:ext cx="5195887" cy="78662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400" b="1" dirty="0"/>
              <a:t>YOUR MEMORIES ARE ALL JUST</a:t>
            </a:r>
          </a:p>
          <a:p>
            <a:r>
              <a:rPr lang="en-US" sz="2400" b="1" dirty="0"/>
              <a:t>SYNAPTIC WEIGHTS!?</a:t>
            </a:r>
          </a:p>
        </p:txBody>
      </p:sp>
    </p:spTree>
    <p:extLst>
      <p:ext uri="{BB962C8B-B14F-4D97-AF65-F5344CB8AC3E}">
        <p14:creationId xmlns:p14="http://schemas.microsoft.com/office/powerpoint/2010/main" val="22880504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 descr="Photo Photographer Old - Free photo on Pixabay">
            <a:extLst>
              <a:ext uri="{FF2B5EF4-FFF2-40B4-BE49-F238E27FC236}">
                <a16:creationId xmlns:a16="http://schemas.microsoft.com/office/drawing/2014/main" id="{F9522AA3-0F78-D54C-825A-0750A04391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38525" y="3248025"/>
            <a:ext cx="6304706" cy="4170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0" name="Picture 4" descr="Is Nostalgia Overrated?. A look at what makes you yearn for the… | by  Akshay Balakrishnan | Medium">
            <a:extLst>
              <a:ext uri="{FF2B5EF4-FFF2-40B4-BE49-F238E27FC236}">
                <a16:creationId xmlns:a16="http://schemas.microsoft.com/office/drawing/2014/main" id="{B2630AF1-027D-F545-A361-12BF375EEB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1925" y="1563688"/>
            <a:ext cx="4735513" cy="4089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The Politics of Nostalgia: Memory Restructuring in the Eastern  Mediterranean | global-e journal">
            <a:extLst>
              <a:ext uri="{FF2B5EF4-FFF2-40B4-BE49-F238E27FC236}">
                <a16:creationId xmlns:a16="http://schemas.microsoft.com/office/drawing/2014/main" id="{DECDFAC0-C999-C74D-BD74-C7BF67AA6B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8593" y="5537377"/>
            <a:ext cx="4429125" cy="1857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HD wallpaper: los angeles, united states, nostalgia, memory, beach, ocean |  Wallpaper Flare">
            <a:extLst>
              <a:ext uri="{FF2B5EF4-FFF2-40B4-BE49-F238E27FC236}">
                <a16:creationId xmlns:a16="http://schemas.microsoft.com/office/drawing/2014/main" id="{2A70105B-159C-6D40-B3E9-E75E89B9DF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05772" y="1495425"/>
            <a:ext cx="4429125" cy="2954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B9E87B5-3827-3F44-8C11-29B49D264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Chapter 7: Memory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0B99628-A4CD-C547-BA0C-C509715812D5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82369" y="1419225"/>
            <a:ext cx="3794955" cy="2876576"/>
          </a:xfrm>
          <a:prstGeom prst="rect">
            <a:avLst/>
          </a:prstGeom>
        </p:spPr>
      </p:pic>
      <p:pic>
        <p:nvPicPr>
          <p:cNvPr id="21506" name="Picture 2" descr="False Memories: What if I Told You About Morpheus and 'The Mandela Effect'?  | by James Thomas | Medium">
            <a:extLst>
              <a:ext uri="{FF2B5EF4-FFF2-40B4-BE49-F238E27FC236}">
                <a16:creationId xmlns:a16="http://schemas.microsoft.com/office/drawing/2014/main" id="{4812FACE-7A6A-D440-8764-3368D21B1F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0525" y="3446715"/>
            <a:ext cx="5308600" cy="3217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42430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E87B5-3827-3F44-8C11-29B49D2649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238" y="301626"/>
            <a:ext cx="9067800" cy="965200"/>
          </a:xfrm>
        </p:spPr>
        <p:txBody>
          <a:bodyPr/>
          <a:lstStyle/>
          <a:p>
            <a:r>
              <a:rPr lang="en-US" sz="4000" dirty="0"/>
              <a:t>Hippocampus gets Compressed Input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982BF0-5B18-ED4D-B664-B6E32DB28C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1638" y="3800388"/>
            <a:ext cx="6629400" cy="3406972"/>
          </a:xfrm>
          <a:prstGeom prst="rect">
            <a:avLst/>
          </a:prstGeom>
        </p:spPr>
      </p:pic>
      <p:pic>
        <p:nvPicPr>
          <p:cNvPr id="21506" name="Picture 2" descr="False Memories: What if I Told You About Morpheus and 'The Mandela Effect'?  | by James Thomas | Medium">
            <a:extLst>
              <a:ext uri="{FF2B5EF4-FFF2-40B4-BE49-F238E27FC236}">
                <a16:creationId xmlns:a16="http://schemas.microsoft.com/office/drawing/2014/main" id="{4812FACE-7A6A-D440-8764-3368D21B1F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66675" y="1419225"/>
            <a:ext cx="5308600" cy="3217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21261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2" name="Picture 4" descr="Human Intelligence Can Fix Artificial Intelligent Shortcomings">
            <a:extLst>
              <a:ext uri="{FF2B5EF4-FFF2-40B4-BE49-F238E27FC236}">
                <a16:creationId xmlns:a16="http://schemas.microsoft.com/office/drawing/2014/main" id="{473F5E82-61ED-7F41-9302-462CB1BAEB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0525" y="1952625"/>
            <a:ext cx="6245140" cy="3513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CC0334-3F7C-8F43-B3F3-8C752F149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Chapter 8: Thinking &amp; Control</a:t>
            </a:r>
          </a:p>
        </p:txBody>
      </p:sp>
      <p:pic>
        <p:nvPicPr>
          <p:cNvPr id="27650" name="Picture 2" descr="How Wearable AI Will Amplify Human Intelligence">
            <a:extLst>
              <a:ext uri="{FF2B5EF4-FFF2-40B4-BE49-F238E27FC236}">
                <a16:creationId xmlns:a16="http://schemas.microsoft.com/office/drawing/2014/main" id="{5705BE3B-D53A-004C-AAFB-EBCA6F7EF2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694238" y="1563688"/>
            <a:ext cx="4876800" cy="3902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54" name="Picture 6" descr="Chapter 7: Cognition &amp; Intelligence Overview – Introductory Psychology">
            <a:extLst>
              <a:ext uri="{FF2B5EF4-FFF2-40B4-BE49-F238E27FC236}">
                <a16:creationId xmlns:a16="http://schemas.microsoft.com/office/drawing/2014/main" id="{48D41449-786B-7F4F-9806-0A9C9238AC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685925" y="5465763"/>
            <a:ext cx="7239000" cy="2097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83976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DEB15B3-2E68-324B-B659-F869642CAD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52525" y="1495425"/>
            <a:ext cx="7444632" cy="588366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D43C3DA-3993-1347-A5F4-AFFDB1D026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238" y="301626"/>
            <a:ext cx="9067800" cy="965200"/>
          </a:xfrm>
        </p:spPr>
        <p:txBody>
          <a:bodyPr/>
          <a:lstStyle/>
          <a:p>
            <a:r>
              <a:rPr lang="en-US" dirty="0"/>
              <a:t>Neural CPU = Turing Machine</a:t>
            </a:r>
          </a:p>
        </p:txBody>
      </p:sp>
      <p:pic>
        <p:nvPicPr>
          <p:cNvPr id="28674" name="Picture 2" descr="Artificial muscle computer performs as a universal Turing machine">
            <a:extLst>
              <a:ext uri="{FF2B5EF4-FFF2-40B4-BE49-F238E27FC236}">
                <a16:creationId xmlns:a16="http://schemas.microsoft.com/office/drawing/2014/main" id="{CB38FB24-A486-D149-B6B2-FCF4B8C1EB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124325" y="2486025"/>
            <a:ext cx="3352800" cy="223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64675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773CF864-B23B-774B-A247-2451164B92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03079" y="152992"/>
            <a:ext cx="9330737" cy="737429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sp>
        <p:nvSpPr>
          <p:cNvPr id="9217" name="Rectangle 1"/>
          <p:cNvSpPr>
            <a:spLocks noGrp="1" noChangeArrowheads="1"/>
          </p:cNvSpPr>
          <p:nvPr>
            <p:ph type="title"/>
          </p:nvPr>
        </p:nvSpPr>
        <p:spPr>
          <a:xfrm>
            <a:off x="503080" y="301762"/>
            <a:ext cx="9068118" cy="1262593"/>
          </a:xfrm>
          <a:solidFill>
            <a:schemeClr val="accent2">
              <a:lumMod val="20000"/>
              <a:lumOff val="80000"/>
            </a:schemeClr>
          </a:solidFill>
          <a:ln/>
        </p:spPr>
        <p:txBody>
          <a:bodyPr tIns="38771"/>
          <a:lstStyle/>
          <a:p>
            <a:pPr>
              <a:tabLst>
                <a:tab pos="723226" algn="l"/>
                <a:tab pos="1446446" algn="l"/>
                <a:tab pos="2169673" algn="l"/>
                <a:tab pos="2892899" algn="l"/>
                <a:tab pos="3616122" algn="l"/>
                <a:tab pos="4339351" algn="l"/>
                <a:tab pos="5062574" algn="l"/>
                <a:tab pos="5785800" algn="l"/>
                <a:tab pos="6509023" algn="l"/>
                <a:tab pos="7232249" algn="l"/>
                <a:tab pos="7955475" algn="l"/>
                <a:tab pos="8678698" algn="l"/>
              </a:tabLst>
            </a:pPr>
            <a:r>
              <a:rPr lang="en-US" dirty="0"/>
              <a:t>PFC = Control, Working Memory</a:t>
            </a:r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29325" y="1647825"/>
            <a:ext cx="2970864" cy="32287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9220" name="Line 4"/>
          <p:cNvSpPr>
            <a:spLocks noChangeShapeType="1"/>
          </p:cNvSpPr>
          <p:nvPr/>
        </p:nvSpPr>
        <p:spPr bwMode="auto">
          <a:xfrm flipH="1">
            <a:off x="4568974" y="2515656"/>
            <a:ext cx="1602870" cy="914784"/>
          </a:xfrm>
          <a:prstGeom prst="line">
            <a:avLst/>
          </a:prstGeom>
          <a:noFill/>
          <a:ln w="9144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1354" tIns="45677" rIns="91354" bIns="45677"/>
          <a:lstStyle/>
          <a:p>
            <a:endParaRPr lang="en-US"/>
          </a:p>
        </p:txBody>
      </p:sp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3347" y="2593487"/>
            <a:ext cx="3807213" cy="26665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7434896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AEA929-0929-7840-AFE4-CC54B868B8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080" y="301752"/>
            <a:ext cx="9066531" cy="888873"/>
          </a:xfrm>
        </p:spPr>
        <p:txBody>
          <a:bodyPr/>
          <a:lstStyle/>
          <a:p>
            <a:r>
              <a:rPr lang="en-US" dirty="0"/>
              <a:t>Motivation is the Driver..</a:t>
            </a:r>
          </a:p>
        </p:txBody>
      </p:sp>
      <p:pic>
        <p:nvPicPr>
          <p:cNvPr id="29698" name="Picture 2" descr="25 Ways to Cultivate Intrinsic Motivation | InformED">
            <a:extLst>
              <a:ext uri="{FF2B5EF4-FFF2-40B4-BE49-F238E27FC236}">
                <a16:creationId xmlns:a16="http://schemas.microsoft.com/office/drawing/2014/main" id="{F3C8D896-6B09-5447-998C-23B948662C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1925" y="1495425"/>
            <a:ext cx="4248177" cy="6000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700" name="Picture 4" descr="Educational Psychology Interactive: Motivation">
            <a:extLst>
              <a:ext uri="{FF2B5EF4-FFF2-40B4-BE49-F238E27FC236}">
                <a16:creationId xmlns:a16="http://schemas.microsoft.com/office/drawing/2014/main" id="{1BD897C7-EDEF-DC4A-AFB2-2D967D9D58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04061" y="1347307"/>
            <a:ext cx="5401994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FE2AB32-ED0A-E74A-9DBB-8B4660F0AD0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40506" y="4069190"/>
            <a:ext cx="4929105" cy="3426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0691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DF803-87D5-3C4D-A388-03B821AF2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Chapter 9: Language</a:t>
            </a:r>
          </a:p>
        </p:txBody>
      </p:sp>
      <p:pic>
        <p:nvPicPr>
          <p:cNvPr id="7" name="Content Placeholder 4" descr="fig_vocal_tract.png">
            <a:extLst>
              <a:ext uri="{FF2B5EF4-FFF2-40B4-BE49-F238E27FC236}">
                <a16:creationId xmlns:a16="http://schemas.microsoft.com/office/drawing/2014/main" id="{227060F5-6A41-E34C-AE2A-57E93231CEA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28" r="-706"/>
          <a:stretch/>
        </p:blipFill>
        <p:spPr bwMode="auto">
          <a:xfrm>
            <a:off x="1609725" y="3857625"/>
            <a:ext cx="3816916" cy="3577334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pic>
        <p:nvPicPr>
          <p:cNvPr id="6" name="Content Placeholder 4" descr="fig_aphasia_areas.png">
            <a:extLst>
              <a:ext uri="{FF2B5EF4-FFF2-40B4-BE49-F238E27FC236}">
                <a16:creationId xmlns:a16="http://schemas.microsoft.com/office/drawing/2014/main" id="{1AD39CD0-70D2-DA47-835A-718C6EC26EA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00" r="-10"/>
          <a:stretch/>
        </p:blipFill>
        <p:spPr bwMode="auto">
          <a:xfrm>
            <a:off x="4200525" y="1266825"/>
            <a:ext cx="5749521" cy="452449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pic>
        <p:nvPicPr>
          <p:cNvPr id="5" name="Picture 4" descr="Screen shot 2011-03-17 at 8.53.12 AM.png">
            <a:extLst>
              <a:ext uri="{FF2B5EF4-FFF2-40B4-BE49-F238E27FC236}">
                <a16:creationId xmlns:a16="http://schemas.microsoft.com/office/drawing/2014/main" id="{74637489-48BB-DB4C-9CE7-E2F7469A75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281" y="1561144"/>
            <a:ext cx="3657600" cy="2489443"/>
          </a:xfrm>
          <a:prstGeom prst="rect">
            <a:avLst/>
          </a:prstGeom>
        </p:spPr>
      </p:pic>
      <p:pic>
        <p:nvPicPr>
          <p:cNvPr id="8" name="Content Placeholder 4" descr="fig_lang_phrase_stru.png">
            <a:extLst>
              <a:ext uri="{FF2B5EF4-FFF2-40B4-BE49-F238E27FC236}">
                <a16:creationId xmlns:a16="http://schemas.microsoft.com/office/drawing/2014/main" id="{917425F1-26AA-BD4B-BC3A-F9366F649D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4" r="-9734"/>
          <a:stretch>
            <a:fillRect/>
          </a:stretch>
        </p:blipFill>
        <p:spPr bwMode="auto">
          <a:xfrm>
            <a:off x="6715125" y="5549356"/>
            <a:ext cx="3429000" cy="188560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26513550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A9608E-CB6A-174C-82C4-6AEFA68458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238" y="301626"/>
            <a:ext cx="9067800" cy="965200"/>
          </a:xfrm>
        </p:spPr>
        <p:txBody>
          <a:bodyPr/>
          <a:lstStyle/>
          <a:p>
            <a:r>
              <a:rPr lang="en-US" dirty="0"/>
              <a:t>Chapter 10: Social &amp; Personality</a:t>
            </a:r>
          </a:p>
        </p:txBody>
      </p:sp>
      <p:pic>
        <p:nvPicPr>
          <p:cNvPr id="6148" name="Picture 4" descr="The Self">
            <a:extLst>
              <a:ext uri="{FF2B5EF4-FFF2-40B4-BE49-F238E27FC236}">
                <a16:creationId xmlns:a16="http://schemas.microsoft.com/office/drawing/2014/main" id="{83E92FD3-E412-1245-8806-EF0D3B0B49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48525" y="3300165"/>
            <a:ext cx="2425700" cy="364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Funny Businessmen Comparing Their Income Stock Vector - Illustration of  prize, person: 68309437">
            <a:extLst>
              <a:ext uri="{FF2B5EF4-FFF2-40B4-BE49-F238E27FC236}">
                <a16:creationId xmlns:a16="http://schemas.microsoft.com/office/drawing/2014/main" id="{B340281C-A007-6143-B8C6-AD09A85285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47471" y="4238625"/>
            <a:ext cx="4888509" cy="314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Do we have Comparitis? | Good question!">
            <a:extLst>
              <a:ext uri="{FF2B5EF4-FFF2-40B4-BE49-F238E27FC236}">
                <a16:creationId xmlns:a16="http://schemas.microsoft.com/office/drawing/2014/main" id="{DDADE002-2C77-0840-938E-E78610306E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09925" y="1358106"/>
            <a:ext cx="3932238" cy="3932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AB8EDFB-6430-EF45-921F-71B70E7BE022}"/>
              </a:ext>
            </a:extLst>
          </p:cNvPr>
          <p:cNvSpPr txBox="1"/>
          <p:nvPr/>
        </p:nvSpPr>
        <p:spPr>
          <a:xfrm>
            <a:off x="161925" y="1600739"/>
            <a:ext cx="3048000" cy="7866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Social comparison = </a:t>
            </a:r>
          </a:p>
          <a:p>
            <a:r>
              <a:rPr lang="en-US" sz="2400" dirty="0"/>
              <a:t>Contrast</a:t>
            </a:r>
          </a:p>
        </p:txBody>
      </p:sp>
    </p:spTree>
    <p:extLst>
      <p:ext uri="{BB962C8B-B14F-4D97-AF65-F5344CB8AC3E}">
        <p14:creationId xmlns:p14="http://schemas.microsoft.com/office/powerpoint/2010/main" val="31261092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2E083B-81F9-E24A-829F-79FF3ACBFF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238" y="301625"/>
            <a:ext cx="9067800" cy="969337"/>
          </a:xfrm>
        </p:spPr>
        <p:txBody>
          <a:bodyPr/>
          <a:lstStyle/>
          <a:p>
            <a:r>
              <a:rPr lang="en-US" dirty="0"/>
              <a:t>You struggle with Self Control</a:t>
            </a:r>
          </a:p>
        </p:txBody>
      </p:sp>
      <p:pic>
        <p:nvPicPr>
          <p:cNvPr id="10242" name="Picture 2" descr="Binge dictionary definition | binge defined">
            <a:extLst>
              <a:ext uri="{FF2B5EF4-FFF2-40B4-BE49-F238E27FC236}">
                <a16:creationId xmlns:a16="http://schemas.microsoft.com/office/drawing/2014/main" id="{696C9A04-6C35-D947-9B04-589FA6351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34125" y="3811573"/>
            <a:ext cx="2578100" cy="317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Binge Drinking Suppresses the Immune System | Smart News | Smithsonian  Magazine">
            <a:extLst>
              <a:ext uri="{FF2B5EF4-FFF2-40B4-BE49-F238E27FC236}">
                <a16:creationId xmlns:a16="http://schemas.microsoft.com/office/drawing/2014/main" id="{5EF1D8EA-4019-E245-8C3A-E61AEEFE0E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81125" y="3874279"/>
            <a:ext cx="4687357" cy="3049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 descr="Addiction To Gambling - DARA Rehabilitation Resort Koh Chang Thailand">
            <a:extLst>
              <a:ext uri="{FF2B5EF4-FFF2-40B4-BE49-F238E27FC236}">
                <a16:creationId xmlns:a16="http://schemas.microsoft.com/office/drawing/2014/main" id="{45502D36-8EE3-4D45-A747-F150C3E622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2715" y="1563688"/>
            <a:ext cx="4432300" cy="2727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D684791-E612-6C42-9613-386867121E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63877" y="1724025"/>
            <a:ext cx="4037248" cy="2274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6433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60553-AFBA-0D49-B424-233D5C0BFB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13" y="358776"/>
            <a:ext cx="9067800" cy="966788"/>
          </a:xfrm>
        </p:spPr>
        <p:txBody>
          <a:bodyPr/>
          <a:lstStyle/>
          <a:p>
            <a:r>
              <a:rPr lang="en-US" dirty="0"/>
              <a:t>You Don’t Know Much..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A5928F-F292-084D-B8EF-72D6EBEA30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076" name="Picture 4" descr="Ignorance Is Bliss, Illusion Is Not - Constant Renewal">
            <a:extLst>
              <a:ext uri="{FF2B5EF4-FFF2-40B4-BE49-F238E27FC236}">
                <a16:creationId xmlns:a16="http://schemas.microsoft.com/office/drawing/2014/main" id="{2B1A51E9-206B-414E-BA49-E4D26EC235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0525" y="1374775"/>
            <a:ext cx="6616700" cy="5829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BB45E442-66E1-504F-9D66-48A80F78B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77770" y="3781425"/>
            <a:ext cx="5458910" cy="342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9C00D52-A65E-7B41-BBD2-3F3081A352A1}"/>
              </a:ext>
            </a:extLst>
          </p:cNvPr>
          <p:cNvSpPr txBox="1"/>
          <p:nvPr/>
        </p:nvSpPr>
        <p:spPr>
          <a:xfrm>
            <a:off x="6562725" y="2319831"/>
            <a:ext cx="2978689" cy="6131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Lawson, 2006</a:t>
            </a:r>
          </a:p>
          <a:p>
            <a:r>
              <a:rPr lang="en-US" dirty="0" err="1"/>
              <a:t>Sloman</a:t>
            </a:r>
            <a:r>
              <a:rPr lang="en-US" dirty="0"/>
              <a:t> &amp; </a:t>
            </a:r>
            <a:r>
              <a:rPr lang="en-US" dirty="0" err="1"/>
              <a:t>Fernbach</a:t>
            </a:r>
            <a:r>
              <a:rPr lang="en-US" dirty="0"/>
              <a:t>, 2018</a:t>
            </a:r>
          </a:p>
        </p:txBody>
      </p:sp>
    </p:spTree>
    <p:extLst>
      <p:ext uri="{BB962C8B-B14F-4D97-AF65-F5344CB8AC3E}">
        <p14:creationId xmlns:p14="http://schemas.microsoft.com/office/powerpoint/2010/main" val="229188935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B3792-B4DD-704F-8EC2-00970252E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Stereotypes = Compression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8824F59-2FA7-CD4B-ABE3-B42009030A8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4928" y="1533802"/>
            <a:ext cx="4862210" cy="366650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96FEBDC-C0DB-F043-9743-1B0BDAD344C4}"/>
              </a:ext>
            </a:extLst>
          </p:cNvPr>
          <p:cNvSpPr txBox="1"/>
          <p:nvPr/>
        </p:nvSpPr>
        <p:spPr>
          <a:xfrm>
            <a:off x="503238" y="5305425"/>
            <a:ext cx="8650287" cy="21175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Everyone has internalized prevalent stereotypes, even negative ones about their own groups!</a:t>
            </a:r>
          </a:p>
          <a:p>
            <a:endParaRPr lang="en-US" sz="2800" dirty="0"/>
          </a:p>
          <a:p>
            <a:r>
              <a:rPr lang="en-US" sz="2800" dirty="0"/>
              <a:t>Two core dimensions: Competence (Dominance) &amp; Warmth (Agreeableness)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6C9DBB0-D13F-CC41-9926-19E2AC6F1A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862210" y="1550493"/>
            <a:ext cx="4899498" cy="2916732"/>
          </a:xfrm>
        </p:spPr>
      </p:pic>
    </p:spTree>
    <p:extLst>
      <p:ext uri="{BB962C8B-B14F-4D97-AF65-F5344CB8AC3E}">
        <p14:creationId xmlns:p14="http://schemas.microsoft.com/office/powerpoint/2010/main" val="376751571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2DBEE0-6A49-6543-920F-B43E0AC94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OCEAN of Personality</a:t>
            </a:r>
          </a:p>
        </p:txBody>
      </p:sp>
      <p:pic>
        <p:nvPicPr>
          <p:cNvPr id="32770" name="Picture 2" descr="16.1 Personality Traits – Introduction to Psychology">
            <a:extLst>
              <a:ext uri="{FF2B5EF4-FFF2-40B4-BE49-F238E27FC236}">
                <a16:creationId xmlns:a16="http://schemas.microsoft.com/office/drawing/2014/main" id="{36A70D5C-5B54-1A44-811F-1E50F48B26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1525" y="1568669"/>
            <a:ext cx="8315325" cy="5362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503373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06270BD-8819-7341-A2DD-05DE5B56A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238" y="301626"/>
            <a:ext cx="9067800" cy="1041400"/>
          </a:xfrm>
        </p:spPr>
        <p:txBody>
          <a:bodyPr/>
          <a:lstStyle/>
          <a:p>
            <a:r>
              <a:rPr lang="en-US" dirty="0"/>
              <a:t>In-Group (Love), Out-Group (Hate)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2B26BA-C8CA-DD42-8E59-368068825D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0925" y="2487200"/>
            <a:ext cx="6230375" cy="47740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EE2B4DB-8A19-2348-9948-E8441F46F83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6150" y="1563688"/>
            <a:ext cx="4679994" cy="5746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40556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7872A2D-2A15-3D41-9135-257A86E30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238" y="301626"/>
            <a:ext cx="9067800" cy="889000"/>
          </a:xfrm>
        </p:spPr>
        <p:txBody>
          <a:bodyPr/>
          <a:lstStyle/>
          <a:p>
            <a:r>
              <a:rPr lang="en-US" sz="4000" dirty="0"/>
              <a:t>Chapter 11: Evolution &amp; Development</a:t>
            </a:r>
          </a:p>
        </p:txBody>
      </p:sp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741BFD46-079C-4847-AE81-A6A3FB29082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492" r="-1492"/>
          <a:stretch/>
        </p:blipFill>
        <p:spPr>
          <a:xfrm>
            <a:off x="161925" y="1480134"/>
            <a:ext cx="4807686" cy="2438399"/>
          </a:xfrm>
          <a:prstGeom prst="rect">
            <a:avLst/>
          </a:prstGeom>
        </p:spPr>
      </p:pic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AFFE5AF1-D2C3-484F-B525-244E8601B99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969611" y="1312866"/>
            <a:ext cx="4763256" cy="2620959"/>
          </a:xfrm>
          <a:prstGeom prst="rect">
            <a:avLst/>
          </a:prstGeom>
        </p:spPr>
      </p:pic>
      <p:pic>
        <p:nvPicPr>
          <p:cNvPr id="8" name="Content Placeholder 3">
            <a:extLst>
              <a:ext uri="{FF2B5EF4-FFF2-40B4-BE49-F238E27FC236}">
                <a16:creationId xmlns:a16="http://schemas.microsoft.com/office/drawing/2014/main" id="{41F81DD6-B723-F746-9529-18E0C62A6C7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6549" y="3918533"/>
            <a:ext cx="4277816" cy="3114250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7F23619-FAF1-7A48-A695-A576CFB2E975}"/>
              </a:ext>
            </a:extLst>
          </p:cNvPr>
          <p:cNvSpPr txBox="1">
            <a:spLocks/>
          </p:cNvSpPr>
          <p:nvPr/>
        </p:nvSpPr>
        <p:spPr>
          <a:xfrm>
            <a:off x="5191125" y="4093804"/>
            <a:ext cx="4763256" cy="2819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>
            <a:lvl1pPr marL="431800" indent="-323850" algn="l" defTabSz="457200" rtl="0" eaLnBrk="1" fontAlgn="base" hangingPunct="1">
              <a:lnSpc>
                <a:spcPct val="94000"/>
              </a:lnSpc>
              <a:spcBef>
                <a:spcPct val="0"/>
              </a:spcBef>
              <a:spcAft>
                <a:spcPts val="1425"/>
              </a:spcAft>
              <a:buClr>
                <a:srgbClr val="000000"/>
              </a:buClr>
              <a:buSzPct val="45000"/>
              <a:buFont typeface="Wingdings" pitchFamily="-111" charset="2"/>
              <a:buChar char=""/>
              <a:defRPr sz="3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863600" indent="-287338" algn="l" defTabSz="457200" rtl="0" eaLnBrk="1" fontAlgn="base" hangingPunct="1">
              <a:lnSpc>
                <a:spcPct val="94000"/>
              </a:lnSpc>
              <a:spcBef>
                <a:spcPct val="0"/>
              </a:spcBef>
              <a:spcAft>
                <a:spcPts val="1138"/>
              </a:spcAft>
              <a:buClr>
                <a:srgbClr val="000000"/>
              </a:buClr>
              <a:buSzPct val="75000"/>
              <a:buFont typeface="Symbol" pitchFamily="-111" charset="2"/>
              <a:buChar char=""/>
              <a:defRPr sz="28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295400" indent="-215900" algn="l" defTabSz="457200" rtl="0" eaLnBrk="1" fontAlgn="base" hangingPunct="1">
              <a:lnSpc>
                <a:spcPct val="94000"/>
              </a:lnSpc>
              <a:spcBef>
                <a:spcPct val="0"/>
              </a:spcBef>
              <a:spcAft>
                <a:spcPts val="850"/>
              </a:spcAft>
              <a:buClr>
                <a:srgbClr val="000000"/>
              </a:buClr>
              <a:buSzPct val="45000"/>
              <a:buFont typeface="Wingdings" pitchFamily="-111" charset="2"/>
              <a:buChar char=""/>
              <a:defRPr sz="2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727200" indent="-215900" algn="l" defTabSz="457200" rtl="0" eaLnBrk="1" fontAlgn="base" hangingPunct="1">
              <a:lnSpc>
                <a:spcPct val="94000"/>
              </a:lnSpc>
              <a:spcBef>
                <a:spcPct val="0"/>
              </a:spcBef>
              <a:spcAft>
                <a:spcPts val="575"/>
              </a:spcAft>
              <a:buClr>
                <a:srgbClr val="000000"/>
              </a:buClr>
              <a:buSzPct val="75000"/>
              <a:buFont typeface="Symbol" pitchFamily="-111" charset="2"/>
              <a:buChar char=""/>
              <a:defRPr sz="20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159000" indent="-215900" algn="l" defTabSz="457200" rtl="0" eaLnBrk="1" fontAlgn="base" hangingPunct="1">
              <a:lnSpc>
                <a:spcPct val="94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45000"/>
              <a:buFont typeface="Wingdings" pitchFamily="-111" charset="2"/>
              <a:buChar char=""/>
              <a:defRPr sz="20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616200" indent="-215900" algn="l" defTabSz="457200" rtl="0" eaLnBrk="1" fontAlgn="base" hangingPunct="1">
              <a:lnSpc>
                <a:spcPct val="94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45000"/>
              <a:buFont typeface="Wingdings" pitchFamily="-111" charset="2"/>
              <a:buChar char=""/>
              <a:defRPr sz="20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3073400" indent="-215900" algn="l" defTabSz="457200" rtl="0" eaLnBrk="1" fontAlgn="base" hangingPunct="1">
              <a:lnSpc>
                <a:spcPct val="94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45000"/>
              <a:buFont typeface="Wingdings" pitchFamily="-111" charset="2"/>
              <a:buChar char=""/>
              <a:defRPr sz="20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530600" indent="-215900" algn="l" defTabSz="457200" rtl="0" eaLnBrk="1" fontAlgn="base" hangingPunct="1">
              <a:lnSpc>
                <a:spcPct val="94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45000"/>
              <a:buFont typeface="Wingdings" pitchFamily="-111" charset="2"/>
              <a:buChar char=""/>
              <a:defRPr sz="20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987800" indent="-215900" algn="l" defTabSz="457200" rtl="0" eaLnBrk="1" fontAlgn="base" hangingPunct="1">
              <a:lnSpc>
                <a:spcPct val="94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45000"/>
              <a:buFont typeface="Wingdings" pitchFamily="-111" charset="2"/>
              <a:buChar char=""/>
              <a:defRPr sz="20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7916" indent="0">
              <a:buFont typeface="Wingdings" pitchFamily="-111" charset="2"/>
              <a:buNone/>
            </a:pPr>
            <a:r>
              <a:rPr lang="en-US" sz="2400" kern="0" dirty="0"/>
              <a:t>Genes = Lego instruction pages</a:t>
            </a:r>
          </a:p>
          <a:p>
            <a:r>
              <a:rPr lang="en-US" sz="1800" kern="0" dirty="0"/>
              <a:t>Base pair (G,C,T,A: Gattaca, nucleotide)          3 = one Lego brick (amino acid)</a:t>
            </a:r>
          </a:p>
          <a:p>
            <a:r>
              <a:rPr lang="en-US" sz="1800" kern="0" dirty="0"/>
              <a:t>Gene = Protein = sequence of amino acids (~300 = ~900 bp’s, but genes ~27,000 bp)</a:t>
            </a:r>
          </a:p>
          <a:p>
            <a:r>
              <a:rPr lang="en-US" sz="1800" kern="0" dirty="0"/>
              <a:t>Alleles = different instructions for different folks – different gene variants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664EB17-72F8-AC40-A5D8-D6AB2FCC19F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21431" y="4608619"/>
            <a:ext cx="1296360" cy="2304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46205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B5495-7D1C-1C48-AF31-6B1F6B705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Heritability</a:t>
            </a:r>
          </a:p>
        </p:txBody>
      </p:sp>
      <p:pic>
        <p:nvPicPr>
          <p:cNvPr id="3" name="Content Placeholder 7">
            <a:extLst>
              <a:ext uri="{FF2B5EF4-FFF2-40B4-BE49-F238E27FC236}">
                <a16:creationId xmlns:a16="http://schemas.microsoft.com/office/drawing/2014/main" id="{96CBADB9-9928-1040-9A28-01F1C86082A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8125" y="1776880"/>
            <a:ext cx="9696842" cy="4009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45232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210F00-65C7-3B43-A2DD-791865FB5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238" y="301626"/>
            <a:ext cx="9067800" cy="889000"/>
          </a:xfrm>
        </p:spPr>
        <p:txBody>
          <a:bodyPr/>
          <a:lstStyle/>
          <a:p>
            <a:r>
              <a:rPr lang="en-US" dirty="0"/>
              <a:t>Babies are </a:t>
            </a:r>
            <a:r>
              <a:rPr lang="en-US" dirty="0" err="1"/>
              <a:t>Sooooo</a:t>
            </a:r>
            <a:r>
              <a:rPr lang="en-US" dirty="0"/>
              <a:t> Cute!!!!</a:t>
            </a:r>
          </a:p>
        </p:txBody>
      </p:sp>
      <p:pic>
        <p:nvPicPr>
          <p:cNvPr id="33794" name="Picture 2" descr="29 unique baby gifts 2020, according to development experts">
            <a:extLst>
              <a:ext uri="{FF2B5EF4-FFF2-40B4-BE49-F238E27FC236}">
                <a16:creationId xmlns:a16="http://schemas.microsoft.com/office/drawing/2014/main" id="{60BCFC38-F5F4-654E-AE91-F88D33FA4E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1138" y="1322301"/>
            <a:ext cx="9652000" cy="482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52300EA-913F-294A-A510-65E61D3848D0}"/>
              </a:ext>
            </a:extLst>
          </p:cNvPr>
          <p:cNvSpPr txBox="1"/>
          <p:nvPr/>
        </p:nvSpPr>
        <p:spPr>
          <a:xfrm>
            <a:off x="314325" y="6208494"/>
            <a:ext cx="9448800" cy="1133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But seriously, how do they learn so quickly (except the diapers part) and without even understanding language at the start??                  It’s like they have to learn </a:t>
            </a:r>
            <a:r>
              <a:rPr lang="en-US" sz="2400" i="1" dirty="0"/>
              <a:t>everything</a:t>
            </a:r>
            <a:r>
              <a:rPr lang="en-US" sz="2400" dirty="0"/>
              <a:t>!?</a:t>
            </a:r>
          </a:p>
        </p:txBody>
      </p:sp>
    </p:spTree>
    <p:extLst>
      <p:ext uri="{BB962C8B-B14F-4D97-AF65-F5344CB8AC3E}">
        <p14:creationId xmlns:p14="http://schemas.microsoft.com/office/powerpoint/2010/main" val="184633326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72" name="Picture 8" descr="Mind On Edge: Clinging To Faith When Mental Health Fades: Hogsed, Tom:  9781089004639: Amazon.com: Books">
            <a:extLst>
              <a:ext uri="{FF2B5EF4-FFF2-40B4-BE49-F238E27FC236}">
                <a16:creationId xmlns:a16="http://schemas.microsoft.com/office/drawing/2014/main" id="{5E3ED0F3-64DA-8F4E-AF2E-BC6B4A7D0E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30632" y="132081"/>
            <a:ext cx="2751137" cy="4125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89F3B7B-F04B-8242-9A5E-D422CA51A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238" y="301626"/>
            <a:ext cx="6364287" cy="889000"/>
          </a:xfrm>
        </p:spPr>
        <p:txBody>
          <a:bodyPr/>
          <a:lstStyle/>
          <a:p>
            <a:r>
              <a:rPr lang="en-US" dirty="0"/>
              <a:t>Chapter 12: Disorders</a:t>
            </a:r>
          </a:p>
        </p:txBody>
      </p:sp>
      <p:pic>
        <p:nvPicPr>
          <p:cNvPr id="11268" name="Picture 4" descr="Explaining the Phases of Schizophrenia: Symptoms, Treatment &amp; More">
            <a:extLst>
              <a:ext uri="{FF2B5EF4-FFF2-40B4-BE49-F238E27FC236}">
                <a16:creationId xmlns:a16="http://schemas.microsoft.com/office/drawing/2014/main" id="{E0B9EC5A-004C-1348-A84F-5E4A4B6803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14369" y="2961910"/>
            <a:ext cx="5867400" cy="440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 descr="What schizophrenia does to families — and why the mental health system  can't keep up - The Washington Post">
            <a:extLst>
              <a:ext uri="{FF2B5EF4-FFF2-40B4-BE49-F238E27FC236}">
                <a16:creationId xmlns:a16="http://schemas.microsoft.com/office/drawing/2014/main" id="{80C9EB09-5099-6140-9A34-4D801AAED9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61925" y="1800225"/>
            <a:ext cx="4953000" cy="5570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96A76D9-1FA4-AA42-AA88-7A60E015E99B}"/>
              </a:ext>
            </a:extLst>
          </p:cNvPr>
          <p:cNvSpPr txBox="1"/>
          <p:nvPr/>
        </p:nvSpPr>
        <p:spPr>
          <a:xfrm>
            <a:off x="3577832" y="1266825"/>
            <a:ext cx="3200400" cy="1307474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 dirty="0"/>
              <a:t>Loss of control is central feature of most disorders</a:t>
            </a:r>
          </a:p>
        </p:txBody>
      </p:sp>
    </p:spTree>
    <p:extLst>
      <p:ext uri="{BB962C8B-B14F-4D97-AF65-F5344CB8AC3E}">
        <p14:creationId xmlns:p14="http://schemas.microsoft.com/office/powerpoint/2010/main" val="260532289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D44BA-DB4D-2A4E-88B0-EB8EA5E550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Comorbidity = Attractor</a:t>
            </a:r>
            <a:br>
              <a:rPr lang="en-US" dirty="0"/>
            </a:br>
            <a:r>
              <a:rPr lang="en-US" sz="3600" dirty="0"/>
              <a:t>Loss of control / efficacy; Social isolation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0227DC-C1EC-674A-80F5-EBC3AAA6FA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1125" y="1780616"/>
            <a:ext cx="7152290" cy="5458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92554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2FA2C-08BF-E146-B183-6F36DFA40D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It’s Rough Out There..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6B1C80-6ED0-854A-B505-D0BD3DBDB0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405" y="1495425"/>
            <a:ext cx="9169121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81839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E606D2-7D43-374B-8AA7-797E8874B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Therapy is Safe Social Bond</a:t>
            </a:r>
            <a:br>
              <a:rPr lang="en-US" dirty="0"/>
            </a:br>
            <a:r>
              <a:rPr lang="en-US" dirty="0"/>
              <a:t>Rebuilds Self-Efficacy, Control</a:t>
            </a:r>
          </a:p>
        </p:txBody>
      </p:sp>
      <p:pic>
        <p:nvPicPr>
          <p:cNvPr id="35846" name="Picture 6" descr="Blog Therapy, Therapy, Therapy Blog, Blogging Therapy, Therapy,..">
            <a:extLst>
              <a:ext uri="{FF2B5EF4-FFF2-40B4-BE49-F238E27FC236}">
                <a16:creationId xmlns:a16="http://schemas.microsoft.com/office/drawing/2014/main" id="{6C718D6D-6DF7-5241-AB85-37C7D7DDAE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4238" y="1724025"/>
            <a:ext cx="8305800" cy="553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33055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3BDB12-0721-FF43-9FE8-A0384BF1A2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And you don’t know you don’t know..</a:t>
            </a:r>
            <a:br>
              <a:rPr lang="en-US" sz="4000" dirty="0"/>
            </a:br>
            <a:r>
              <a:rPr lang="en-US" sz="4000" dirty="0"/>
              <a:t>(anosognosia of everyday life..)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C97B5CA-8CAD-2E4A-B45E-1B01C50260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09725" y="1770063"/>
            <a:ext cx="6502400" cy="541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133239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56AC30-2C64-0144-A027-86AADD69B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Therapy (CBT) &gt;= SSRI!</a:t>
            </a:r>
          </a:p>
        </p:txBody>
      </p:sp>
      <p:pic>
        <p:nvPicPr>
          <p:cNvPr id="36866" name="Picture 2" descr="When an SSRI medication impacts your sex life - Harvard Health">
            <a:extLst>
              <a:ext uri="{FF2B5EF4-FFF2-40B4-BE49-F238E27FC236}">
                <a16:creationId xmlns:a16="http://schemas.microsoft.com/office/drawing/2014/main" id="{F73769B6-CE9D-B447-8AFB-7C9F457D6B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52925" y="3744461"/>
            <a:ext cx="5268922" cy="3516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 descr="Blog Therapy, Therapy, Therapy Blog, Blogging Therapy, Therapy,..">
            <a:extLst>
              <a:ext uri="{FF2B5EF4-FFF2-40B4-BE49-F238E27FC236}">
                <a16:creationId xmlns:a16="http://schemas.microsoft.com/office/drawing/2014/main" id="{582FDBA0-FE2A-0A4E-B12C-9B160696FC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1924" y="1767455"/>
            <a:ext cx="5275145" cy="3516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F740B89-9F87-CE43-AFBB-D748F17551F7}"/>
              </a:ext>
            </a:extLst>
          </p:cNvPr>
          <p:cNvSpPr txBox="1"/>
          <p:nvPr/>
        </p:nvSpPr>
        <p:spPr>
          <a:xfrm>
            <a:off x="5648325" y="1767455"/>
            <a:ext cx="3922713" cy="17125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For most anxiety, depression cases.</a:t>
            </a:r>
          </a:p>
          <a:p>
            <a:r>
              <a:rPr lang="en-US" sz="2800" dirty="0"/>
              <a:t>Has no side effects!</a:t>
            </a:r>
          </a:p>
          <a:p>
            <a:r>
              <a:rPr lang="en-US" sz="2800" dirty="0"/>
              <a:t>But is expensive!</a:t>
            </a:r>
          </a:p>
        </p:txBody>
      </p:sp>
    </p:spTree>
    <p:extLst>
      <p:ext uri="{BB962C8B-B14F-4D97-AF65-F5344CB8AC3E}">
        <p14:creationId xmlns:p14="http://schemas.microsoft.com/office/powerpoint/2010/main" val="281637821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A5B3B-C201-8246-92A0-48C75789F7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Three C’s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40F648-D484-B648-86B1-4B2E49367B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7950" indent="0">
              <a:buNone/>
            </a:pPr>
            <a:r>
              <a:rPr lang="en-US" dirty="0"/>
              <a:t>Compression: KISS!</a:t>
            </a:r>
          </a:p>
          <a:p>
            <a:pPr marL="107950" indent="0">
              <a:buNone/>
            </a:pPr>
            <a:endParaRPr lang="en-US" dirty="0"/>
          </a:p>
          <a:p>
            <a:pPr marL="107950" indent="0">
              <a:buNone/>
            </a:pPr>
            <a:r>
              <a:rPr lang="en-US" dirty="0"/>
              <a:t>Contrast: just have to outrun friend, not the bear..</a:t>
            </a:r>
          </a:p>
          <a:p>
            <a:pPr marL="107950" indent="0">
              <a:buNone/>
            </a:pPr>
            <a:endParaRPr lang="en-US" dirty="0"/>
          </a:p>
          <a:p>
            <a:pPr marL="107950" indent="0">
              <a:buNone/>
            </a:pPr>
            <a:r>
              <a:rPr lang="en-US" dirty="0"/>
              <a:t>Control: we are all (secret) </a:t>
            </a:r>
            <a:r>
              <a:rPr lang="en-US" i="1" dirty="0"/>
              <a:t>agents</a:t>
            </a:r>
            <a:r>
              <a:rPr lang="en-US" dirty="0"/>
              <a:t>!</a:t>
            </a:r>
          </a:p>
          <a:p>
            <a:pPr marL="1079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12951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AC931-E193-424D-B77A-F7E6AE3E6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 it doesn’t really matter!!</a:t>
            </a:r>
          </a:p>
        </p:txBody>
      </p:sp>
      <p:pic>
        <p:nvPicPr>
          <p:cNvPr id="5124" name="Picture 4" descr="CANCELED: Pee-wee Herman: Big Adventure 35th Anniversary – Hennepin Theatre  Trust">
            <a:extLst>
              <a:ext uri="{FF2B5EF4-FFF2-40B4-BE49-F238E27FC236}">
                <a16:creationId xmlns:a16="http://schemas.microsoft.com/office/drawing/2014/main" id="{E83A8994-5747-814E-832D-CA33BC16BB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52525" y="1647825"/>
            <a:ext cx="7553325" cy="551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40413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C4ED94-2B92-A440-B469-255C7C25A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Brain is one Big Funnel!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4E0E24B-2786-7B48-ACFB-EFB47A1BEF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00325" y="2028825"/>
            <a:ext cx="3429000" cy="4844642"/>
          </a:xfrm>
        </p:spPr>
      </p:pic>
      <p:pic>
        <p:nvPicPr>
          <p:cNvPr id="6" name="Content Placeholder 5" descr="fig_cortical_neuron.png">
            <a:extLst>
              <a:ext uri="{FF2B5EF4-FFF2-40B4-BE49-F238E27FC236}">
                <a16:creationId xmlns:a16="http://schemas.microsoft.com/office/drawing/2014/main" id="{7D492761-ED14-214C-A3B7-D3FFC5E7E89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817" r="-817"/>
          <a:stretch/>
        </p:blipFill>
        <p:spPr bwMode="auto">
          <a:xfrm>
            <a:off x="847725" y="1883954"/>
            <a:ext cx="1556681" cy="498951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01CAD76-1E6F-DD42-BED2-31800ADD2722}"/>
              </a:ext>
            </a:extLst>
          </p:cNvPr>
          <p:cNvSpPr txBox="1"/>
          <p:nvPr/>
        </p:nvSpPr>
        <p:spPr>
          <a:xfrm>
            <a:off x="6410325" y="2028825"/>
            <a:ext cx="3276600" cy="3737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Tons of information slamming into you every millisecond!</a:t>
            </a:r>
          </a:p>
          <a:p>
            <a:endParaRPr lang="en-US" sz="2800" dirty="0"/>
          </a:p>
          <a:p>
            <a:r>
              <a:rPr lang="en-US" sz="2800" dirty="0"/>
              <a:t>But your brain just </a:t>
            </a:r>
            <a:r>
              <a:rPr lang="en-US" sz="2800" b="1" dirty="0"/>
              <a:t>compresses</a:t>
            </a:r>
            <a:r>
              <a:rPr lang="en-US" sz="2800" dirty="0"/>
              <a:t> everything into what you actually need to know!</a:t>
            </a:r>
          </a:p>
        </p:txBody>
      </p:sp>
    </p:spTree>
    <p:extLst>
      <p:ext uri="{BB962C8B-B14F-4D97-AF65-F5344CB8AC3E}">
        <p14:creationId xmlns:p14="http://schemas.microsoft.com/office/powerpoint/2010/main" val="22353372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F9F38A-0DB5-D645-AAF5-D06E67956F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Principle #1: Compression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62F2DA-0B6D-CD43-8047-1B84DEB890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Stereotypes</a:t>
            </a:r>
          </a:p>
          <a:p>
            <a:r>
              <a:rPr lang="en-US" dirty="0"/>
              <a:t>Tweets</a:t>
            </a:r>
          </a:p>
          <a:p>
            <a:r>
              <a:rPr lang="en-US" dirty="0"/>
              <a:t>Soundbites</a:t>
            </a:r>
          </a:p>
          <a:p>
            <a:r>
              <a:rPr lang="en-US" dirty="0"/>
              <a:t>Texting</a:t>
            </a:r>
          </a:p>
          <a:p>
            <a:r>
              <a:rPr lang="en-US" dirty="0"/>
              <a:t>(more pictures please!)</a:t>
            </a:r>
          </a:p>
        </p:txBody>
      </p:sp>
    </p:spTree>
    <p:extLst>
      <p:ext uri="{BB962C8B-B14F-4D97-AF65-F5344CB8AC3E}">
        <p14:creationId xmlns:p14="http://schemas.microsoft.com/office/powerpoint/2010/main" val="30601902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A9608E-CB6A-174C-82C4-6AEFA6845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 are Constantly Comparing</a:t>
            </a:r>
          </a:p>
        </p:txBody>
      </p:sp>
      <p:pic>
        <p:nvPicPr>
          <p:cNvPr id="6148" name="Picture 4" descr="The Self">
            <a:extLst>
              <a:ext uri="{FF2B5EF4-FFF2-40B4-BE49-F238E27FC236}">
                <a16:creationId xmlns:a16="http://schemas.microsoft.com/office/drawing/2014/main" id="{83E92FD3-E412-1245-8806-EF0D3B0B49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48525" y="3300165"/>
            <a:ext cx="2425700" cy="364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Funny Businessmen Comparing Their Income Stock Vector - Illustration of  prize, person: 68309437">
            <a:extLst>
              <a:ext uri="{FF2B5EF4-FFF2-40B4-BE49-F238E27FC236}">
                <a16:creationId xmlns:a16="http://schemas.microsoft.com/office/drawing/2014/main" id="{B340281C-A007-6143-B8C6-AD09A85285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47471" y="4238625"/>
            <a:ext cx="4888509" cy="314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Do we have Comparitis? | Good question!">
            <a:extLst>
              <a:ext uri="{FF2B5EF4-FFF2-40B4-BE49-F238E27FC236}">
                <a16:creationId xmlns:a16="http://schemas.microsoft.com/office/drawing/2014/main" id="{DDADE002-2C77-0840-938E-E78610306E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09925" y="1358106"/>
            <a:ext cx="3932238" cy="3932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4092355"/>
      </p:ext>
    </p:extLst>
  </p:cSld>
  <p:clrMapOvr>
    <a:masterClrMapping/>
  </p:clrMapOvr>
</p:sld>
</file>

<file path=ppt/theme/theme1.xml><?xml version="1.0" encoding="utf-8"?>
<a:theme xmlns:a="http://schemas.openxmlformats.org/drawingml/2006/main" name="ror_std_emerbrai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Blank Presentation">
      <a:majorFont>
        <a:latin typeface="Arial"/>
        <a:ea typeface="MS Gothic"/>
        <a:cs typeface="MS Gothic"/>
      </a:majorFont>
      <a:minorFont>
        <a:latin typeface="Arial"/>
        <a:ea typeface="MS Gothic"/>
        <a:cs typeface="MS Gothic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4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45000"/>
          <a:buFont typeface="Wingdings" pitchFamily="-111" charset="2"/>
          <a:buNone/>
          <a:tabLst/>
          <a:defRPr kumimoji="0" lang="en-US" sz="1800" b="0" i="0" u="none" strike="noStrike" cap="none" normalizeH="0" baseline="0">
            <a:ln>
              <a:noFill/>
            </a:ln>
            <a:effectLst/>
            <a:latin typeface="Arial" pitchFamily="-111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4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45000"/>
          <a:buFont typeface="Wingdings" pitchFamily="-111" charset="2"/>
          <a:buNone/>
          <a:tabLst/>
          <a:defRPr kumimoji="0" lang="en-US" sz="1800" b="0" i="0" u="none" strike="noStrike" cap="none" normalizeH="0" baseline="0">
            <a:ln>
              <a:noFill/>
            </a:ln>
            <a:effectLst/>
            <a:latin typeface="Arial" pitchFamily="-111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ror_std_emerbrain.potx</Template>
  <TotalTime>6935</TotalTime>
  <Words>664</Words>
  <Application>Microsoft Macintosh PowerPoint</Application>
  <PresentationFormat>Custom</PresentationFormat>
  <Paragraphs>139</Paragraphs>
  <Slides>51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6" baseType="lpstr">
      <vt:lpstr>Arial</vt:lpstr>
      <vt:lpstr>Symbol</vt:lpstr>
      <vt:lpstr>Times New Roman</vt:lpstr>
      <vt:lpstr>Wingdings</vt:lpstr>
      <vt:lpstr>ror_std_emerbrain</vt:lpstr>
      <vt:lpstr>General Psychology</vt:lpstr>
      <vt:lpstr>This Class is All About You</vt:lpstr>
      <vt:lpstr>Who Are You?</vt:lpstr>
      <vt:lpstr>You Don’t Know Much..</vt:lpstr>
      <vt:lpstr>And you don’t know you don’t know.. (anosognosia of everyday life..)</vt:lpstr>
      <vt:lpstr>And it doesn’t really matter!!</vt:lpstr>
      <vt:lpstr>Your Brain is one Big Funnel!</vt:lpstr>
      <vt:lpstr>Principle #1: Compression</vt:lpstr>
      <vt:lpstr>You are Constantly Comparing</vt:lpstr>
      <vt:lpstr>Constantly Seeking News</vt:lpstr>
      <vt:lpstr>Principle #2: Contrast</vt:lpstr>
      <vt:lpstr>You Struggle with Self Control</vt:lpstr>
      <vt:lpstr>Control it!</vt:lpstr>
      <vt:lpstr>Losing it..</vt:lpstr>
      <vt:lpstr>Principle #3: Control</vt:lpstr>
      <vt:lpstr>The Three C’s</vt:lpstr>
      <vt:lpstr>Chapter 2: Science vs. Matrix</vt:lpstr>
      <vt:lpstr>PowerPoint Presentation</vt:lpstr>
      <vt:lpstr>Reproducibility = Consensus</vt:lpstr>
      <vt:lpstr>PowerPoint Presentation</vt:lpstr>
      <vt:lpstr>Consensus is hard..</vt:lpstr>
      <vt:lpstr>Chapter 3: Neuroscience (basis of the CCC’s)</vt:lpstr>
      <vt:lpstr>Chapter 4: Consciousness, Drugs..</vt:lpstr>
      <vt:lpstr>Chapter 5: Perception</vt:lpstr>
      <vt:lpstr>Contrast, Compression, Top-down Control</vt:lpstr>
      <vt:lpstr>Chapter 6: Learning &amp; Motivation</vt:lpstr>
      <vt:lpstr>Dopamine is a Nasty Critic!</vt:lpstr>
      <vt:lpstr>The Pyramid of Control!</vt:lpstr>
      <vt:lpstr>Chapter 7: Memory</vt:lpstr>
      <vt:lpstr>Chapter 7: Memory</vt:lpstr>
      <vt:lpstr>Chapter 7: Memory</vt:lpstr>
      <vt:lpstr>Hippocampus gets Compressed Input</vt:lpstr>
      <vt:lpstr>Chapter 8: Thinking &amp; Control</vt:lpstr>
      <vt:lpstr>Neural CPU = Turing Machine</vt:lpstr>
      <vt:lpstr>PFC = Control, Working Memory</vt:lpstr>
      <vt:lpstr>Motivation is the Driver..</vt:lpstr>
      <vt:lpstr>Chapter 9: Language</vt:lpstr>
      <vt:lpstr>Chapter 10: Social &amp; Personality</vt:lpstr>
      <vt:lpstr>You struggle with Self Control</vt:lpstr>
      <vt:lpstr>Stereotypes = Compression</vt:lpstr>
      <vt:lpstr>OCEAN of Personality</vt:lpstr>
      <vt:lpstr>In-Group (Love), Out-Group (Hate)</vt:lpstr>
      <vt:lpstr>Chapter 11: Evolution &amp; Development</vt:lpstr>
      <vt:lpstr>Heritability</vt:lpstr>
      <vt:lpstr>Babies are Sooooo Cute!!!!</vt:lpstr>
      <vt:lpstr>Chapter 12: Disorders</vt:lpstr>
      <vt:lpstr>Comorbidity = Attractor Loss of control / efficacy; Social isolation</vt:lpstr>
      <vt:lpstr>It’s Rough Out There..</vt:lpstr>
      <vt:lpstr>Therapy is Safe Social Bond Rebuilds Self-Efficacy, Control</vt:lpstr>
      <vt:lpstr>Therapy (CBT) &gt;= SSRI!</vt:lpstr>
      <vt:lpstr>The Three C’s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Abstract Representations and Embodied Agents: Prefrontal Cortex and Basal Ganglia Contributions</dc:title>
  <dc:creator>Randall O'Reilly</dc:creator>
  <cp:lastModifiedBy>Randall O'Reilly</cp:lastModifiedBy>
  <cp:revision>93</cp:revision>
  <cp:lastPrinted>2020-10-08T13:05:46Z</cp:lastPrinted>
  <dcterms:created xsi:type="dcterms:W3CDTF">2009-03-18T06:10:11Z</dcterms:created>
  <dcterms:modified xsi:type="dcterms:W3CDTF">2021-09-23T19:34:00Z</dcterms:modified>
</cp:coreProperties>
</file>